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359900" cy="6858000"/>
  <p:notesSz cx="93599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4BCC2504-6B0B-4A35-91E2-8263D6BD780E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3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5606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302250" y="0"/>
            <a:ext cx="405606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623F-5D73-4CBC-828E-371539F1A34C}" type="datetimeFigureOut">
              <a:rPr lang="it-IT" smtClean="0"/>
              <a:t>02/01/2024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100388" y="857250"/>
            <a:ext cx="31591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36625" y="3300413"/>
            <a:ext cx="748665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05606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302250" y="6513513"/>
            <a:ext cx="405606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24F2C-7908-43E8-BE93-01E30D9B19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08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4F2C-7908-43E8-BE93-01E30D9B194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63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4F2C-7908-43E8-BE93-01E30D9B194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101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4F2C-7908-43E8-BE93-01E30D9B194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059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4F2C-7908-43E8-BE93-01E30D9B194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91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4F2C-7908-43E8-BE93-01E30D9B194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545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2468" y="2125980"/>
            <a:ext cx="7961312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04937" y="3840480"/>
            <a:ext cx="655637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68312" y="1577340"/>
            <a:ext cx="4074318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23618" y="1577340"/>
            <a:ext cx="4074318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14285" y="3212642"/>
            <a:ext cx="7307580" cy="40005"/>
          </a:xfrm>
          <a:custGeom>
            <a:avLst/>
            <a:gdLst/>
            <a:ahLst/>
            <a:cxnLst/>
            <a:rect l="l" t="t" r="r" b="b"/>
            <a:pathLst>
              <a:path w="7307580" h="40004">
                <a:moveTo>
                  <a:pt x="0" y="39954"/>
                </a:moveTo>
                <a:lnTo>
                  <a:pt x="7307275" y="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85723" y="3665156"/>
            <a:ext cx="1316990" cy="2437765"/>
          </a:xfrm>
          <a:custGeom>
            <a:avLst/>
            <a:gdLst/>
            <a:ahLst/>
            <a:cxnLst/>
            <a:rect l="l" t="t" r="r" b="b"/>
            <a:pathLst>
              <a:path w="1316989" h="2437765">
                <a:moveTo>
                  <a:pt x="1097280" y="0"/>
                </a:moveTo>
                <a:lnTo>
                  <a:pt x="219595" y="0"/>
                </a:lnTo>
                <a:lnTo>
                  <a:pt x="190846" y="1879"/>
                </a:lnTo>
                <a:lnTo>
                  <a:pt x="135504" y="16711"/>
                </a:lnTo>
                <a:lnTo>
                  <a:pt x="85807" y="45410"/>
                </a:lnTo>
                <a:lnTo>
                  <a:pt x="45397" y="85820"/>
                </a:lnTo>
                <a:lnTo>
                  <a:pt x="16700" y="135517"/>
                </a:lnTo>
                <a:lnTo>
                  <a:pt x="1877" y="190858"/>
                </a:lnTo>
                <a:lnTo>
                  <a:pt x="0" y="2217597"/>
                </a:lnTo>
                <a:lnTo>
                  <a:pt x="1877" y="2246352"/>
                </a:lnTo>
                <a:lnTo>
                  <a:pt x="16700" y="2301690"/>
                </a:lnTo>
                <a:lnTo>
                  <a:pt x="45397" y="2351385"/>
                </a:lnTo>
                <a:lnTo>
                  <a:pt x="85807" y="2391795"/>
                </a:lnTo>
                <a:lnTo>
                  <a:pt x="135504" y="2420495"/>
                </a:lnTo>
                <a:lnTo>
                  <a:pt x="190846" y="2435326"/>
                </a:lnTo>
                <a:lnTo>
                  <a:pt x="219595" y="2437206"/>
                </a:lnTo>
                <a:lnTo>
                  <a:pt x="1097280" y="2437206"/>
                </a:lnTo>
                <a:lnTo>
                  <a:pt x="1153883" y="2429733"/>
                </a:lnTo>
                <a:lnTo>
                  <a:pt x="1206715" y="2407678"/>
                </a:lnTo>
                <a:lnTo>
                  <a:pt x="1252254" y="2372941"/>
                </a:lnTo>
                <a:lnTo>
                  <a:pt x="1286992" y="2327402"/>
                </a:lnTo>
                <a:lnTo>
                  <a:pt x="1309047" y="2274528"/>
                </a:lnTo>
                <a:lnTo>
                  <a:pt x="1316520" y="2217597"/>
                </a:lnTo>
                <a:lnTo>
                  <a:pt x="1316151" y="219240"/>
                </a:lnTo>
                <a:lnTo>
                  <a:pt x="1316496" y="219240"/>
                </a:lnTo>
                <a:lnTo>
                  <a:pt x="1309047" y="162682"/>
                </a:lnTo>
                <a:lnTo>
                  <a:pt x="1286992" y="109804"/>
                </a:lnTo>
                <a:lnTo>
                  <a:pt x="1252254" y="64265"/>
                </a:lnTo>
                <a:lnTo>
                  <a:pt x="1206715" y="29527"/>
                </a:lnTo>
                <a:lnTo>
                  <a:pt x="1153883" y="7472"/>
                </a:lnTo>
                <a:lnTo>
                  <a:pt x="1125816" y="1879"/>
                </a:lnTo>
                <a:lnTo>
                  <a:pt x="1097280" y="0"/>
                </a:lnTo>
                <a:close/>
              </a:path>
              <a:path w="1316989" h="2437765">
                <a:moveTo>
                  <a:pt x="1316496" y="219240"/>
                </a:moveTo>
                <a:lnTo>
                  <a:pt x="1316151" y="219240"/>
                </a:lnTo>
                <a:lnTo>
                  <a:pt x="1316520" y="219608"/>
                </a:lnTo>
                <a:lnTo>
                  <a:pt x="1316496" y="219240"/>
                </a:lnTo>
                <a:close/>
              </a:path>
            </a:pathLst>
          </a:custGeom>
          <a:solidFill>
            <a:srgbClr val="D9E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85723" y="3665156"/>
            <a:ext cx="1316990" cy="2437765"/>
          </a:xfrm>
          <a:custGeom>
            <a:avLst/>
            <a:gdLst/>
            <a:ahLst/>
            <a:cxnLst/>
            <a:rect l="l" t="t" r="r" b="b"/>
            <a:pathLst>
              <a:path w="1316989" h="2437765">
                <a:moveTo>
                  <a:pt x="219240" y="0"/>
                </a:moveTo>
                <a:lnTo>
                  <a:pt x="219595" y="0"/>
                </a:lnTo>
                <a:lnTo>
                  <a:pt x="190846" y="1879"/>
                </a:lnTo>
                <a:lnTo>
                  <a:pt x="162669" y="7472"/>
                </a:lnTo>
                <a:lnTo>
                  <a:pt x="109791" y="29527"/>
                </a:lnTo>
                <a:lnTo>
                  <a:pt x="64252" y="64265"/>
                </a:lnTo>
                <a:lnTo>
                  <a:pt x="29514" y="109804"/>
                </a:lnTo>
                <a:lnTo>
                  <a:pt x="7466" y="162682"/>
                </a:lnTo>
                <a:lnTo>
                  <a:pt x="0" y="219608"/>
                </a:lnTo>
                <a:lnTo>
                  <a:pt x="0" y="2217597"/>
                </a:lnTo>
                <a:lnTo>
                  <a:pt x="7466" y="2274528"/>
                </a:lnTo>
                <a:lnTo>
                  <a:pt x="29514" y="2327402"/>
                </a:lnTo>
                <a:lnTo>
                  <a:pt x="64252" y="2372941"/>
                </a:lnTo>
                <a:lnTo>
                  <a:pt x="109791" y="2407678"/>
                </a:lnTo>
                <a:lnTo>
                  <a:pt x="162669" y="2429733"/>
                </a:lnTo>
                <a:lnTo>
                  <a:pt x="219595" y="2437206"/>
                </a:lnTo>
                <a:lnTo>
                  <a:pt x="1096911" y="2437206"/>
                </a:lnTo>
                <a:lnTo>
                  <a:pt x="1097280" y="2437206"/>
                </a:lnTo>
                <a:lnTo>
                  <a:pt x="1153883" y="2429733"/>
                </a:lnTo>
                <a:lnTo>
                  <a:pt x="1206715" y="2407678"/>
                </a:lnTo>
                <a:lnTo>
                  <a:pt x="1252254" y="2372941"/>
                </a:lnTo>
                <a:lnTo>
                  <a:pt x="1286992" y="2327402"/>
                </a:lnTo>
                <a:lnTo>
                  <a:pt x="1309047" y="2274528"/>
                </a:lnTo>
                <a:lnTo>
                  <a:pt x="1316520" y="2217597"/>
                </a:lnTo>
                <a:lnTo>
                  <a:pt x="1316151" y="219240"/>
                </a:lnTo>
                <a:lnTo>
                  <a:pt x="1316520" y="219608"/>
                </a:lnTo>
                <a:lnTo>
                  <a:pt x="1314640" y="190858"/>
                </a:lnTo>
                <a:lnTo>
                  <a:pt x="1309047" y="162682"/>
                </a:lnTo>
                <a:lnTo>
                  <a:pt x="1286992" y="109804"/>
                </a:lnTo>
                <a:lnTo>
                  <a:pt x="1252254" y="64265"/>
                </a:lnTo>
                <a:lnTo>
                  <a:pt x="1206715" y="29527"/>
                </a:lnTo>
                <a:lnTo>
                  <a:pt x="1153883" y="7472"/>
                </a:lnTo>
                <a:lnTo>
                  <a:pt x="1097280" y="0"/>
                </a:lnTo>
                <a:lnTo>
                  <a:pt x="219240" y="0"/>
                </a:lnTo>
                <a:close/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0869" y="362064"/>
            <a:ext cx="4804511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8312" y="1577340"/>
            <a:ext cx="842962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84525" y="6377940"/>
            <a:ext cx="299720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68312" y="6377940"/>
            <a:ext cx="2154237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743700" y="6377940"/>
            <a:ext cx="2154237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773" y="3905186"/>
            <a:ext cx="1045210" cy="659796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ctr">
              <a:lnSpc>
                <a:spcPct val="101699"/>
              </a:lnSpc>
              <a:spcBef>
                <a:spcPts val="80"/>
              </a:spcBef>
            </a:pPr>
            <a:r>
              <a:rPr lang="it-IT" sz="1050" b="1" spc="-5" dirty="0">
                <a:latin typeface="Times New Roman"/>
                <a:cs typeface="Times New Roman"/>
              </a:rPr>
              <a:t>Programmazione, gestione e rendicontazione finanziaria</a:t>
            </a:r>
            <a:endParaRPr lang="it-IT" sz="1050" b="1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5233" y="4643989"/>
            <a:ext cx="1304290" cy="4104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Specifica Responsabilità</a:t>
            </a:r>
            <a:endParaRPr lang="it-IT" sz="1000" dirty="0">
              <a:latin typeface="Times New Roman"/>
              <a:cs typeface="Times New Roman"/>
            </a:endParaRPr>
          </a:p>
          <a:p>
            <a:pPr marL="114300" marR="75565" algn="ctr">
              <a:lnSpc>
                <a:spcPct val="102200"/>
              </a:lnSpc>
            </a:pPr>
            <a:r>
              <a:rPr lang="it-IT" sz="800" b="1" spc="-5" dirty="0">
                <a:latin typeface="Times New Roman"/>
                <a:cs typeface="Times New Roman"/>
              </a:rPr>
              <a:t>ANGELA  ANNE MARIE MARASCIA</a:t>
            </a:r>
            <a:endParaRPr lang="it-IT" sz="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1377" y="5070518"/>
            <a:ext cx="1328854" cy="109645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4629" marR="5080" indent="-202565">
              <a:lnSpc>
                <a:spcPct val="102200"/>
              </a:lnSpc>
              <a:spcBef>
                <a:spcPts val="75"/>
              </a:spcBef>
            </a:pPr>
            <a:endParaRPr lang="it-IT" sz="800" b="1" spc="-5" dirty="0">
              <a:latin typeface="Times New Roman"/>
              <a:cs typeface="Times New Roman"/>
            </a:endParaRPr>
          </a:p>
          <a:p>
            <a:pPr marL="214629" marR="5080" indent="-202565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Patricia Christine Bertinelli</a:t>
            </a:r>
          </a:p>
          <a:p>
            <a:pPr marL="214629" marR="5080" indent="-202565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Romina </a:t>
            </a:r>
            <a:r>
              <a:rPr lang="it-IT" sz="800" b="1" spc="-5" dirty="0" err="1">
                <a:latin typeface="Times New Roman"/>
                <a:cs typeface="Times New Roman"/>
              </a:rPr>
              <a:t>Deligia</a:t>
            </a:r>
            <a:endParaRPr lang="it-IT" sz="800" b="1" spc="-5" dirty="0">
              <a:latin typeface="Times New Roman"/>
              <a:cs typeface="Times New Roman"/>
            </a:endParaRPr>
          </a:p>
          <a:p>
            <a:pPr marL="214629" marR="5080" indent="-202565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Maria Teresa Manai</a:t>
            </a:r>
          </a:p>
          <a:p>
            <a:pPr marL="214629" marR="5080" indent="-202565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Giulia Melis</a:t>
            </a:r>
          </a:p>
          <a:p>
            <a:pPr marL="214629" marR="5080" indent="-202565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Roberto Urru</a:t>
            </a:r>
          </a:p>
          <a:p>
            <a:pPr marL="214629" marR="5080" indent="-202565">
              <a:lnSpc>
                <a:spcPct val="102200"/>
              </a:lnSpc>
              <a:spcBef>
                <a:spcPts val="75"/>
              </a:spcBef>
            </a:pPr>
            <a:endParaRPr lang="it-IT" sz="800" b="1" spc="-5" dirty="0">
              <a:latin typeface="Times New Roman"/>
              <a:cs typeface="Times New Roman"/>
            </a:endParaRPr>
          </a:p>
          <a:p>
            <a:pPr marL="214629" marR="5080" indent="-202565">
              <a:lnSpc>
                <a:spcPct val="102200"/>
              </a:lnSpc>
              <a:spcBef>
                <a:spcPts val="75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12690" y="3627360"/>
            <a:ext cx="1310010" cy="25347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7" name="object 7"/>
          <p:cNvSpPr txBox="1"/>
          <p:nvPr/>
        </p:nvSpPr>
        <p:spPr>
          <a:xfrm>
            <a:off x="6619214" y="3915257"/>
            <a:ext cx="1035050" cy="32175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560" marR="59055" algn="ctr">
              <a:lnSpc>
                <a:spcPct val="101800"/>
              </a:lnSpc>
              <a:spcBef>
                <a:spcPts val="75"/>
              </a:spcBef>
            </a:pPr>
            <a:r>
              <a:rPr lang="it-IT" sz="1000" b="1" dirty="0">
                <a:latin typeface="Times New Roman"/>
                <a:cs typeface="Times New Roman"/>
              </a:rPr>
              <a:t>Attività</a:t>
            </a:r>
            <a:r>
              <a:rPr lang="it-IT" sz="1000" dirty="0">
                <a:latin typeface="Times New Roman"/>
                <a:cs typeface="Times New Roman"/>
              </a:rPr>
              <a:t> </a:t>
            </a:r>
            <a:r>
              <a:rPr lang="it-IT" sz="1050" b="1" dirty="0">
                <a:latin typeface="Times New Roman"/>
                <a:cs typeface="Times New Roman"/>
              </a:rPr>
              <a:t>Produttive</a:t>
            </a:r>
            <a:endParaRPr sz="1050" b="1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71005" y="4506305"/>
            <a:ext cx="1228977" cy="53283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Elevata Qualificazione</a:t>
            </a:r>
            <a:endParaRPr lang="it-IT" sz="1000" dirty="0">
              <a:latin typeface="Times New Roman"/>
              <a:cs typeface="Times New Roman"/>
            </a:endParaRPr>
          </a:p>
          <a:p>
            <a:pPr marL="242570" marR="205740" indent="-25400" algn="ctr">
              <a:lnSpc>
                <a:spcPct val="102200"/>
              </a:lnSpc>
            </a:pPr>
            <a:r>
              <a:rPr lang="it-IT" sz="800" b="1" spc="-5" dirty="0">
                <a:latin typeface="Times New Roman"/>
                <a:cs typeface="Times New Roman"/>
              </a:rPr>
              <a:t>DANILA ALESSANDRA ANGIUS</a:t>
            </a:r>
            <a:endParaRPr lang="it-IT" sz="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69682" y="5601410"/>
            <a:ext cx="1130300" cy="26622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84455" marR="5080" indent="-72390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Gianfranco Carrone</a:t>
            </a:r>
          </a:p>
          <a:p>
            <a:pPr marL="84455" marR="5080" indent="-72390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Roberta Massa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84454" y="5470093"/>
            <a:ext cx="703580" cy="128497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19050">
              <a:lnSpc>
                <a:spcPct val="101899"/>
              </a:lnSpc>
              <a:spcBef>
                <a:spcPts val="80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ORGANIGRAMMA</a:t>
            </a:r>
            <a:r>
              <a:rPr spc="-20" dirty="0"/>
              <a:t> </a:t>
            </a:r>
            <a:r>
              <a:rPr spc="-5" dirty="0"/>
              <a:t>DEL </a:t>
            </a:r>
            <a:r>
              <a:rPr spc="-10" dirty="0"/>
              <a:t>COMUNE</a:t>
            </a:r>
            <a:r>
              <a:rPr spc="-15" dirty="0"/>
              <a:t> </a:t>
            </a:r>
            <a:r>
              <a:rPr spc="-10" dirty="0"/>
              <a:t>DI</a:t>
            </a:r>
            <a:r>
              <a:rPr dirty="0"/>
              <a:t> </a:t>
            </a:r>
            <a:r>
              <a:rPr spc="-10" dirty="0"/>
              <a:t>CARBONIA</a:t>
            </a:r>
          </a:p>
        </p:txBody>
      </p:sp>
      <p:grpSp>
        <p:nvGrpSpPr>
          <p:cNvPr id="14" name="object 14"/>
          <p:cNvGrpSpPr/>
          <p:nvPr/>
        </p:nvGrpSpPr>
        <p:grpSpPr>
          <a:xfrm>
            <a:off x="2017438" y="3660394"/>
            <a:ext cx="1360818" cy="2501444"/>
            <a:chOff x="2145880" y="3660394"/>
            <a:chExt cx="1324610" cy="2453640"/>
          </a:xfrm>
        </p:grpSpPr>
        <p:sp>
          <p:nvSpPr>
            <p:cNvPr id="15" name="object 15"/>
            <p:cNvSpPr/>
            <p:nvPr/>
          </p:nvSpPr>
          <p:spPr>
            <a:xfrm>
              <a:off x="2150643" y="3665156"/>
              <a:ext cx="1315085" cy="2444115"/>
            </a:xfrm>
            <a:custGeom>
              <a:avLst/>
              <a:gdLst/>
              <a:ahLst/>
              <a:cxnLst/>
              <a:rect l="l" t="t" r="r" b="b"/>
              <a:pathLst>
                <a:path w="1315085" h="2444115">
                  <a:moveTo>
                    <a:pt x="1095476" y="0"/>
                  </a:moveTo>
                  <a:lnTo>
                    <a:pt x="219240" y="0"/>
                  </a:lnTo>
                  <a:lnTo>
                    <a:pt x="190540" y="1879"/>
                  </a:lnTo>
                  <a:lnTo>
                    <a:pt x="135299" y="16711"/>
                  </a:lnTo>
                  <a:lnTo>
                    <a:pt x="85659" y="45404"/>
                  </a:lnTo>
                  <a:lnTo>
                    <a:pt x="45397" y="85670"/>
                  </a:lnTo>
                  <a:lnTo>
                    <a:pt x="16700" y="135309"/>
                  </a:lnTo>
                  <a:lnTo>
                    <a:pt x="1877" y="190542"/>
                  </a:lnTo>
                  <a:lnTo>
                    <a:pt x="0" y="2224443"/>
                  </a:lnTo>
                  <a:lnTo>
                    <a:pt x="1877" y="2253140"/>
                  </a:lnTo>
                  <a:lnTo>
                    <a:pt x="16700" y="2308378"/>
                  </a:lnTo>
                  <a:lnTo>
                    <a:pt x="45397" y="2358023"/>
                  </a:lnTo>
                  <a:lnTo>
                    <a:pt x="85659" y="2398285"/>
                  </a:lnTo>
                  <a:lnTo>
                    <a:pt x="135299" y="2426977"/>
                  </a:lnTo>
                  <a:lnTo>
                    <a:pt x="190540" y="2441803"/>
                  </a:lnTo>
                  <a:lnTo>
                    <a:pt x="219240" y="2443683"/>
                  </a:lnTo>
                  <a:lnTo>
                    <a:pt x="1100907" y="2443327"/>
                  </a:lnTo>
                  <a:lnTo>
                    <a:pt x="1152264" y="2436212"/>
                  </a:lnTo>
                  <a:lnTo>
                    <a:pt x="1205280" y="2414168"/>
                  </a:lnTo>
                  <a:lnTo>
                    <a:pt x="1250503" y="2379470"/>
                  </a:lnTo>
                  <a:lnTo>
                    <a:pt x="1285201" y="2334247"/>
                  </a:lnTo>
                  <a:lnTo>
                    <a:pt x="1307245" y="2281231"/>
                  </a:lnTo>
                  <a:lnTo>
                    <a:pt x="1314716" y="2224443"/>
                  </a:lnTo>
                  <a:lnTo>
                    <a:pt x="1314693" y="218884"/>
                  </a:lnTo>
                  <a:lnTo>
                    <a:pt x="1307245" y="162453"/>
                  </a:lnTo>
                  <a:lnTo>
                    <a:pt x="1285201" y="109448"/>
                  </a:lnTo>
                  <a:lnTo>
                    <a:pt x="1250503" y="64220"/>
                  </a:lnTo>
                  <a:lnTo>
                    <a:pt x="1205280" y="29527"/>
                  </a:lnTo>
                  <a:lnTo>
                    <a:pt x="1152264" y="7472"/>
                  </a:lnTo>
                  <a:lnTo>
                    <a:pt x="1095476" y="0"/>
                  </a:lnTo>
                  <a:close/>
                </a:path>
                <a:path w="1315085" h="2444115">
                  <a:moveTo>
                    <a:pt x="1100907" y="2443327"/>
                  </a:moveTo>
                  <a:lnTo>
                    <a:pt x="1095476" y="2443327"/>
                  </a:lnTo>
                  <a:lnTo>
                    <a:pt x="1095476" y="2443683"/>
                  </a:lnTo>
                  <a:lnTo>
                    <a:pt x="1100907" y="2443327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50643" y="3665156"/>
              <a:ext cx="1315085" cy="2444115"/>
            </a:xfrm>
            <a:custGeom>
              <a:avLst/>
              <a:gdLst/>
              <a:ahLst/>
              <a:cxnLst/>
              <a:rect l="l" t="t" r="r" b="b"/>
              <a:pathLst>
                <a:path w="1315085" h="2444115">
                  <a:moveTo>
                    <a:pt x="218871" y="0"/>
                  </a:moveTo>
                  <a:lnTo>
                    <a:pt x="219240" y="0"/>
                  </a:lnTo>
                  <a:lnTo>
                    <a:pt x="190540" y="1879"/>
                  </a:lnTo>
                  <a:lnTo>
                    <a:pt x="162447" y="7472"/>
                  </a:lnTo>
                  <a:lnTo>
                    <a:pt x="109435" y="29527"/>
                  </a:lnTo>
                  <a:lnTo>
                    <a:pt x="64212" y="64220"/>
                  </a:lnTo>
                  <a:lnTo>
                    <a:pt x="29514" y="109448"/>
                  </a:lnTo>
                  <a:lnTo>
                    <a:pt x="7466" y="162453"/>
                  </a:lnTo>
                  <a:lnTo>
                    <a:pt x="0" y="219240"/>
                  </a:lnTo>
                  <a:lnTo>
                    <a:pt x="0" y="2224443"/>
                  </a:lnTo>
                  <a:lnTo>
                    <a:pt x="7466" y="2281231"/>
                  </a:lnTo>
                  <a:lnTo>
                    <a:pt x="29514" y="2334247"/>
                  </a:lnTo>
                  <a:lnTo>
                    <a:pt x="64212" y="2379470"/>
                  </a:lnTo>
                  <a:lnTo>
                    <a:pt x="109435" y="2414168"/>
                  </a:lnTo>
                  <a:lnTo>
                    <a:pt x="162447" y="2436212"/>
                  </a:lnTo>
                  <a:lnTo>
                    <a:pt x="219240" y="2443683"/>
                  </a:lnTo>
                  <a:lnTo>
                    <a:pt x="1095476" y="2443327"/>
                  </a:lnTo>
                  <a:lnTo>
                    <a:pt x="1095476" y="2443683"/>
                  </a:lnTo>
                  <a:lnTo>
                    <a:pt x="1152264" y="2436212"/>
                  </a:lnTo>
                  <a:lnTo>
                    <a:pt x="1205280" y="2414168"/>
                  </a:lnTo>
                  <a:lnTo>
                    <a:pt x="1250503" y="2379470"/>
                  </a:lnTo>
                  <a:lnTo>
                    <a:pt x="1285201" y="2334247"/>
                  </a:lnTo>
                  <a:lnTo>
                    <a:pt x="1307245" y="2281231"/>
                  </a:lnTo>
                  <a:lnTo>
                    <a:pt x="1314716" y="2224443"/>
                  </a:lnTo>
                  <a:lnTo>
                    <a:pt x="1314716" y="218884"/>
                  </a:lnTo>
                  <a:lnTo>
                    <a:pt x="1314716" y="219240"/>
                  </a:lnTo>
                  <a:lnTo>
                    <a:pt x="1312837" y="190542"/>
                  </a:lnTo>
                  <a:lnTo>
                    <a:pt x="1307245" y="162453"/>
                  </a:lnTo>
                  <a:lnTo>
                    <a:pt x="1285201" y="109448"/>
                  </a:lnTo>
                  <a:lnTo>
                    <a:pt x="1250503" y="64220"/>
                  </a:lnTo>
                  <a:lnTo>
                    <a:pt x="1205280" y="29527"/>
                  </a:lnTo>
                  <a:lnTo>
                    <a:pt x="1152264" y="7472"/>
                  </a:lnTo>
                  <a:lnTo>
                    <a:pt x="1095476" y="0"/>
                  </a:lnTo>
                  <a:lnTo>
                    <a:pt x="218871" y="0"/>
                  </a:lnTo>
                  <a:close/>
                </a:path>
              </a:pathLst>
            </a:custGeom>
            <a:ln w="9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991111" y="3988276"/>
            <a:ext cx="1297305" cy="16478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-635" algn="ctr">
              <a:lnSpc>
                <a:spcPct val="102200"/>
              </a:lnSpc>
              <a:spcBef>
                <a:spcPts val="75"/>
              </a:spcBef>
            </a:pPr>
            <a:r>
              <a:rPr lang="it-IT" sz="1050" b="1" dirty="0">
                <a:latin typeface="Times New Roman"/>
                <a:cs typeface="Times New Roman"/>
              </a:rPr>
              <a:t>Tributi</a:t>
            </a:r>
            <a:endParaRPr sz="1050" b="1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01533" y="4476092"/>
            <a:ext cx="143615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000" b="1" spc="-10" dirty="0">
                <a:latin typeface="Times New Roman"/>
                <a:cs typeface="Times New Roman"/>
              </a:rPr>
              <a:t>Elevata Qualificazione</a:t>
            </a:r>
            <a:endParaRPr sz="1000" dirty="0">
              <a:latin typeface="Times New Roman"/>
              <a:cs typeface="Times New Roman"/>
            </a:endParaRPr>
          </a:p>
          <a:p>
            <a:pPr marL="41275" algn="ctr">
              <a:lnSpc>
                <a:spcPct val="100000"/>
              </a:lnSpc>
              <a:spcBef>
                <a:spcPts val="20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GIANLUCA MASSA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05445" y="5067262"/>
            <a:ext cx="1232242" cy="965457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2065">
              <a:lnSpc>
                <a:spcPct val="103299"/>
              </a:lnSpc>
              <a:spcBef>
                <a:spcPts val="65"/>
              </a:spcBef>
            </a:pPr>
            <a:r>
              <a:rPr lang="it-IT" sz="800" b="1" dirty="0">
                <a:latin typeface="Times New Roman"/>
                <a:cs typeface="Times New Roman"/>
              </a:rPr>
              <a:t>Alberto Ferraro</a:t>
            </a:r>
          </a:p>
          <a:p>
            <a:pPr marL="12700" marR="5080" indent="12065">
              <a:lnSpc>
                <a:spcPct val="103299"/>
              </a:lnSpc>
              <a:spcBef>
                <a:spcPts val="65"/>
              </a:spcBef>
            </a:pPr>
            <a:r>
              <a:rPr lang="it-IT" sz="800" b="1" dirty="0">
                <a:latin typeface="Times New Roman"/>
                <a:cs typeface="Times New Roman"/>
              </a:rPr>
              <a:t>Marianna </a:t>
            </a:r>
            <a:r>
              <a:rPr lang="it-IT" sz="800" b="1" dirty="0" err="1">
                <a:latin typeface="Times New Roman"/>
                <a:cs typeface="Times New Roman"/>
              </a:rPr>
              <a:t>Gambula</a:t>
            </a:r>
            <a:endParaRPr lang="it-IT" sz="800" b="1" dirty="0">
              <a:latin typeface="Times New Roman"/>
              <a:cs typeface="Times New Roman"/>
            </a:endParaRPr>
          </a:p>
          <a:p>
            <a:pPr marL="12700" marR="5080" indent="12065">
              <a:lnSpc>
                <a:spcPct val="103299"/>
              </a:lnSpc>
              <a:spcBef>
                <a:spcPts val="65"/>
              </a:spcBef>
            </a:pPr>
            <a:r>
              <a:rPr lang="it-IT" sz="800" b="1" dirty="0">
                <a:latin typeface="Times New Roman"/>
                <a:cs typeface="Times New Roman"/>
              </a:rPr>
              <a:t>Samantha Mereu</a:t>
            </a:r>
          </a:p>
          <a:p>
            <a:pPr marL="12700" marR="5080" indent="12065">
              <a:lnSpc>
                <a:spcPct val="103299"/>
              </a:lnSpc>
              <a:spcBef>
                <a:spcPts val="65"/>
              </a:spcBef>
            </a:pPr>
            <a:r>
              <a:rPr lang="it-IT" sz="800" b="1" dirty="0">
                <a:latin typeface="Times New Roman"/>
                <a:cs typeface="Times New Roman"/>
              </a:rPr>
              <a:t>Efisio Monni</a:t>
            </a:r>
          </a:p>
          <a:p>
            <a:pPr marL="12700" marR="5080" indent="12065">
              <a:lnSpc>
                <a:spcPct val="103299"/>
              </a:lnSpc>
              <a:spcBef>
                <a:spcPts val="65"/>
              </a:spcBef>
            </a:pPr>
            <a:r>
              <a:rPr lang="it-IT" sz="800" b="1" dirty="0">
                <a:latin typeface="Times New Roman"/>
                <a:cs typeface="Times New Roman"/>
              </a:rPr>
              <a:t>Bruna Puddu</a:t>
            </a:r>
          </a:p>
          <a:p>
            <a:pPr marL="12700" marR="5080" indent="12065">
              <a:lnSpc>
                <a:spcPct val="103299"/>
              </a:lnSpc>
              <a:spcBef>
                <a:spcPts val="65"/>
              </a:spcBef>
            </a:pPr>
            <a:r>
              <a:rPr lang="it-IT" sz="800" b="1" dirty="0">
                <a:latin typeface="Times New Roman"/>
                <a:cs typeface="Times New Roman"/>
              </a:rPr>
              <a:t>Valentina Carlucci</a:t>
            </a:r>
          </a:p>
          <a:p>
            <a:pPr marL="12700" marR="5080" indent="12065">
              <a:lnSpc>
                <a:spcPct val="103299"/>
              </a:lnSpc>
              <a:spcBef>
                <a:spcPts val="65"/>
              </a:spcBef>
            </a:pPr>
            <a:r>
              <a:rPr lang="it-IT" sz="800" b="1" dirty="0">
                <a:latin typeface="Times New Roman"/>
                <a:cs typeface="Times New Roman"/>
              </a:rPr>
              <a:t>Ibba Marcello</a:t>
            </a:r>
            <a:endParaRPr sz="800" dirty="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998128" y="3655720"/>
            <a:ext cx="1455389" cy="2511252"/>
            <a:chOff x="5083111" y="3655720"/>
            <a:chExt cx="1281430" cy="2439035"/>
          </a:xfrm>
        </p:grpSpPr>
        <p:sp>
          <p:nvSpPr>
            <p:cNvPr id="21" name="object 21"/>
            <p:cNvSpPr/>
            <p:nvPr/>
          </p:nvSpPr>
          <p:spPr>
            <a:xfrm>
              <a:off x="5087873" y="3660482"/>
              <a:ext cx="1271905" cy="2429510"/>
            </a:xfrm>
            <a:custGeom>
              <a:avLst/>
              <a:gdLst/>
              <a:ahLst/>
              <a:cxnLst/>
              <a:rect l="l" t="t" r="r" b="b"/>
              <a:pathLst>
                <a:path w="1271904" h="2429510">
                  <a:moveTo>
                    <a:pt x="1059840" y="0"/>
                  </a:moveTo>
                  <a:lnTo>
                    <a:pt x="212051" y="0"/>
                  </a:lnTo>
                  <a:lnTo>
                    <a:pt x="184219" y="1810"/>
                  </a:lnTo>
                  <a:lnTo>
                    <a:pt x="130845" y="16094"/>
                  </a:lnTo>
                  <a:lnTo>
                    <a:pt x="82863" y="43921"/>
                  </a:lnTo>
                  <a:lnTo>
                    <a:pt x="43932" y="82861"/>
                  </a:lnTo>
                  <a:lnTo>
                    <a:pt x="16105" y="130837"/>
                  </a:lnTo>
                  <a:lnTo>
                    <a:pt x="1812" y="184206"/>
                  </a:lnTo>
                  <a:lnTo>
                    <a:pt x="0" y="2217242"/>
                  </a:lnTo>
                  <a:lnTo>
                    <a:pt x="1812" y="2245074"/>
                  </a:lnTo>
                  <a:lnTo>
                    <a:pt x="16105" y="2298443"/>
                  </a:lnTo>
                  <a:lnTo>
                    <a:pt x="43932" y="2346417"/>
                  </a:lnTo>
                  <a:lnTo>
                    <a:pt x="82863" y="2385349"/>
                  </a:lnTo>
                  <a:lnTo>
                    <a:pt x="130845" y="2413175"/>
                  </a:lnTo>
                  <a:lnTo>
                    <a:pt x="184219" y="2427468"/>
                  </a:lnTo>
                  <a:lnTo>
                    <a:pt x="212051" y="2429281"/>
                  </a:lnTo>
                  <a:lnTo>
                    <a:pt x="1059840" y="2429281"/>
                  </a:lnTo>
                  <a:lnTo>
                    <a:pt x="1114831" y="2422077"/>
                  </a:lnTo>
                  <a:lnTo>
                    <a:pt x="1166050" y="2400833"/>
                  </a:lnTo>
                  <a:lnTo>
                    <a:pt x="1209738" y="2367132"/>
                  </a:lnTo>
                  <a:lnTo>
                    <a:pt x="1243444" y="2323439"/>
                  </a:lnTo>
                  <a:lnTo>
                    <a:pt x="1264688" y="2272231"/>
                  </a:lnTo>
                  <a:lnTo>
                    <a:pt x="1271892" y="2217242"/>
                  </a:lnTo>
                  <a:lnTo>
                    <a:pt x="1271524" y="211670"/>
                  </a:lnTo>
                  <a:lnTo>
                    <a:pt x="1271868" y="211670"/>
                  </a:lnTo>
                  <a:lnTo>
                    <a:pt x="1264688" y="157049"/>
                  </a:lnTo>
                  <a:lnTo>
                    <a:pt x="1243444" y="105841"/>
                  </a:lnTo>
                  <a:lnTo>
                    <a:pt x="1209738" y="62142"/>
                  </a:lnTo>
                  <a:lnTo>
                    <a:pt x="1166050" y="28435"/>
                  </a:lnTo>
                  <a:lnTo>
                    <a:pt x="1114831" y="7197"/>
                  </a:lnTo>
                  <a:lnTo>
                    <a:pt x="1087672" y="1810"/>
                  </a:lnTo>
                  <a:lnTo>
                    <a:pt x="1059840" y="0"/>
                  </a:lnTo>
                  <a:close/>
                </a:path>
                <a:path w="1271904" h="2429510">
                  <a:moveTo>
                    <a:pt x="1271868" y="211670"/>
                  </a:moveTo>
                  <a:lnTo>
                    <a:pt x="1271524" y="211670"/>
                  </a:lnTo>
                  <a:lnTo>
                    <a:pt x="1271892" y="212039"/>
                  </a:lnTo>
                  <a:lnTo>
                    <a:pt x="1271868" y="21167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5087873" y="3660482"/>
              <a:ext cx="1271905" cy="2429510"/>
            </a:xfrm>
            <a:custGeom>
              <a:avLst/>
              <a:gdLst/>
              <a:ahLst/>
              <a:cxnLst/>
              <a:rect l="l" t="t" r="r" b="b"/>
              <a:pathLst>
                <a:path w="1271904" h="2429510">
                  <a:moveTo>
                    <a:pt x="211683" y="0"/>
                  </a:moveTo>
                  <a:lnTo>
                    <a:pt x="212051" y="0"/>
                  </a:lnTo>
                  <a:lnTo>
                    <a:pt x="184219" y="1810"/>
                  </a:lnTo>
                  <a:lnTo>
                    <a:pt x="157060" y="7197"/>
                  </a:lnTo>
                  <a:lnTo>
                    <a:pt x="105841" y="28435"/>
                  </a:lnTo>
                  <a:lnTo>
                    <a:pt x="62149" y="62142"/>
                  </a:lnTo>
                  <a:lnTo>
                    <a:pt x="28448" y="105841"/>
                  </a:lnTo>
                  <a:lnTo>
                    <a:pt x="7204" y="157049"/>
                  </a:lnTo>
                  <a:lnTo>
                    <a:pt x="0" y="212039"/>
                  </a:lnTo>
                  <a:lnTo>
                    <a:pt x="0" y="2217242"/>
                  </a:lnTo>
                  <a:lnTo>
                    <a:pt x="7204" y="2272231"/>
                  </a:lnTo>
                  <a:lnTo>
                    <a:pt x="28448" y="2323439"/>
                  </a:lnTo>
                  <a:lnTo>
                    <a:pt x="62149" y="2367132"/>
                  </a:lnTo>
                  <a:lnTo>
                    <a:pt x="105841" y="2400833"/>
                  </a:lnTo>
                  <a:lnTo>
                    <a:pt x="157060" y="2422077"/>
                  </a:lnTo>
                  <a:lnTo>
                    <a:pt x="212051" y="2429281"/>
                  </a:lnTo>
                  <a:lnTo>
                    <a:pt x="1059840" y="2429281"/>
                  </a:lnTo>
                  <a:lnTo>
                    <a:pt x="1114831" y="2422077"/>
                  </a:lnTo>
                  <a:lnTo>
                    <a:pt x="1166050" y="2400833"/>
                  </a:lnTo>
                  <a:lnTo>
                    <a:pt x="1209738" y="2367132"/>
                  </a:lnTo>
                  <a:lnTo>
                    <a:pt x="1243444" y="2323439"/>
                  </a:lnTo>
                  <a:lnTo>
                    <a:pt x="1264688" y="2272231"/>
                  </a:lnTo>
                  <a:lnTo>
                    <a:pt x="1271892" y="2217242"/>
                  </a:lnTo>
                  <a:lnTo>
                    <a:pt x="1271524" y="211670"/>
                  </a:lnTo>
                  <a:lnTo>
                    <a:pt x="1271892" y="212039"/>
                  </a:lnTo>
                  <a:lnTo>
                    <a:pt x="1270079" y="184206"/>
                  </a:lnTo>
                  <a:lnTo>
                    <a:pt x="1264688" y="157049"/>
                  </a:lnTo>
                  <a:lnTo>
                    <a:pt x="1243444" y="105841"/>
                  </a:lnTo>
                  <a:lnTo>
                    <a:pt x="1209738" y="62142"/>
                  </a:lnTo>
                  <a:lnTo>
                    <a:pt x="1166050" y="28435"/>
                  </a:lnTo>
                  <a:lnTo>
                    <a:pt x="1114831" y="7197"/>
                  </a:lnTo>
                  <a:lnTo>
                    <a:pt x="1059840" y="0"/>
                  </a:lnTo>
                  <a:lnTo>
                    <a:pt x="211683" y="0"/>
                  </a:lnTo>
                  <a:close/>
                </a:path>
              </a:pathLst>
            </a:custGeom>
            <a:ln w="9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081295" y="3911663"/>
            <a:ext cx="1283970" cy="1654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95580" marR="5080" indent="-182880" algn="ctr">
              <a:lnSpc>
                <a:spcPct val="101600"/>
              </a:lnSpc>
              <a:spcBef>
                <a:spcPts val="80"/>
              </a:spcBef>
            </a:pPr>
            <a:r>
              <a:rPr lang="it-IT" sz="1050" b="1" spc="-5" dirty="0">
                <a:latin typeface="Times New Roman"/>
                <a:cs typeface="Times New Roman"/>
              </a:rPr>
              <a:t>SUAPEE</a:t>
            </a:r>
            <a:endParaRPr sz="105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25546" y="4374840"/>
            <a:ext cx="118046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Elevata Qualificazione</a:t>
            </a:r>
            <a:endParaRPr sz="1000" dirty="0">
              <a:latin typeface="Times New Roman"/>
              <a:cs typeface="Times New Roman"/>
            </a:endParaRPr>
          </a:p>
          <a:p>
            <a:pPr marL="242570" marR="205740" indent="-25400" algn="ctr">
              <a:lnSpc>
                <a:spcPct val="102200"/>
              </a:lnSpc>
            </a:pPr>
            <a:r>
              <a:rPr lang="it-IT" sz="800" b="1" spc="-5" dirty="0">
                <a:latin typeface="Times New Roman"/>
                <a:cs typeface="Times New Roman"/>
              </a:rPr>
              <a:t>DANILA ALESSANDRA ANGIUS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65289" y="5213936"/>
            <a:ext cx="1381277" cy="29764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3020" marR="5080" indent="-20955">
              <a:lnSpc>
                <a:spcPct val="102200"/>
              </a:lnSpc>
              <a:spcBef>
                <a:spcPts val="75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Specifica Responsabilità</a:t>
            </a:r>
          </a:p>
          <a:p>
            <a:pPr marL="33020" marR="5080" indent="-20955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Antonello Elias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77617" y="5598590"/>
            <a:ext cx="1010919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800" b="1" dirty="0">
                <a:latin typeface="Times New Roman"/>
                <a:cs typeface="Times New Roman"/>
              </a:rPr>
              <a:t>Simonetta Carta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800" b="1" dirty="0">
                <a:latin typeface="Times New Roman"/>
                <a:cs typeface="Times New Roman"/>
              </a:rPr>
              <a:t>Raffaele Senes</a:t>
            </a:r>
            <a:endParaRPr sz="800" dirty="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502750" y="3706246"/>
            <a:ext cx="1410606" cy="2445385"/>
            <a:chOff x="3595598" y="3661841"/>
            <a:chExt cx="1327785" cy="2445385"/>
          </a:xfrm>
        </p:grpSpPr>
        <p:sp>
          <p:nvSpPr>
            <p:cNvPr id="28" name="object 28"/>
            <p:cNvSpPr/>
            <p:nvPr/>
          </p:nvSpPr>
          <p:spPr>
            <a:xfrm>
              <a:off x="3600361" y="3666604"/>
              <a:ext cx="1318260" cy="2435860"/>
            </a:xfrm>
            <a:custGeom>
              <a:avLst/>
              <a:gdLst/>
              <a:ahLst/>
              <a:cxnLst/>
              <a:rect l="l" t="t" r="r" b="b"/>
              <a:pathLst>
                <a:path w="1318260" h="2435860">
                  <a:moveTo>
                    <a:pt x="1098359" y="0"/>
                  </a:moveTo>
                  <a:lnTo>
                    <a:pt x="219595" y="0"/>
                  </a:lnTo>
                  <a:lnTo>
                    <a:pt x="190898" y="1877"/>
                  </a:lnTo>
                  <a:lnTo>
                    <a:pt x="135665" y="16700"/>
                  </a:lnTo>
                  <a:lnTo>
                    <a:pt x="85814" y="45397"/>
                  </a:lnTo>
                  <a:lnTo>
                    <a:pt x="45403" y="85807"/>
                  </a:lnTo>
                  <a:lnTo>
                    <a:pt x="16705" y="135660"/>
                  </a:lnTo>
                  <a:lnTo>
                    <a:pt x="1879" y="190898"/>
                  </a:lnTo>
                  <a:lnTo>
                    <a:pt x="0" y="219595"/>
                  </a:lnTo>
                  <a:lnTo>
                    <a:pt x="0" y="2216150"/>
                  </a:lnTo>
                  <a:lnTo>
                    <a:pt x="7470" y="2272947"/>
                  </a:lnTo>
                  <a:lnTo>
                    <a:pt x="29514" y="2325954"/>
                  </a:lnTo>
                  <a:lnTo>
                    <a:pt x="64258" y="2371493"/>
                  </a:lnTo>
                  <a:lnTo>
                    <a:pt x="109804" y="2406230"/>
                  </a:lnTo>
                  <a:lnTo>
                    <a:pt x="162809" y="2428286"/>
                  </a:lnTo>
                  <a:lnTo>
                    <a:pt x="219595" y="2435758"/>
                  </a:lnTo>
                  <a:lnTo>
                    <a:pt x="1098359" y="2435758"/>
                  </a:lnTo>
                  <a:lnTo>
                    <a:pt x="1155147" y="2428286"/>
                  </a:lnTo>
                  <a:lnTo>
                    <a:pt x="1208163" y="2406230"/>
                  </a:lnTo>
                  <a:lnTo>
                    <a:pt x="1253702" y="2371493"/>
                  </a:lnTo>
                  <a:lnTo>
                    <a:pt x="1288440" y="2325954"/>
                  </a:lnTo>
                  <a:lnTo>
                    <a:pt x="1310489" y="2272947"/>
                  </a:lnTo>
                  <a:lnTo>
                    <a:pt x="1317955" y="2216150"/>
                  </a:lnTo>
                  <a:lnTo>
                    <a:pt x="1317955" y="219595"/>
                  </a:lnTo>
                  <a:lnTo>
                    <a:pt x="1310489" y="162807"/>
                  </a:lnTo>
                  <a:lnTo>
                    <a:pt x="1288440" y="109791"/>
                  </a:lnTo>
                  <a:lnTo>
                    <a:pt x="1253702" y="64252"/>
                  </a:lnTo>
                  <a:lnTo>
                    <a:pt x="1208163" y="29514"/>
                  </a:lnTo>
                  <a:lnTo>
                    <a:pt x="1155147" y="7466"/>
                  </a:lnTo>
                  <a:lnTo>
                    <a:pt x="1098359" y="0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00361" y="3666604"/>
              <a:ext cx="1318260" cy="2435860"/>
            </a:xfrm>
            <a:custGeom>
              <a:avLst/>
              <a:gdLst/>
              <a:ahLst/>
              <a:cxnLst/>
              <a:rect l="l" t="t" r="r" b="b"/>
              <a:pathLst>
                <a:path w="1318260" h="2435860">
                  <a:moveTo>
                    <a:pt x="219595" y="0"/>
                  </a:moveTo>
                  <a:lnTo>
                    <a:pt x="190898" y="1877"/>
                  </a:lnTo>
                  <a:lnTo>
                    <a:pt x="162809" y="7466"/>
                  </a:lnTo>
                  <a:lnTo>
                    <a:pt x="109804" y="29514"/>
                  </a:lnTo>
                  <a:lnTo>
                    <a:pt x="64258" y="64252"/>
                  </a:lnTo>
                  <a:lnTo>
                    <a:pt x="29514" y="109791"/>
                  </a:lnTo>
                  <a:lnTo>
                    <a:pt x="7470" y="162807"/>
                  </a:lnTo>
                  <a:lnTo>
                    <a:pt x="0" y="219595"/>
                  </a:lnTo>
                  <a:lnTo>
                    <a:pt x="0" y="2215794"/>
                  </a:lnTo>
                  <a:lnTo>
                    <a:pt x="0" y="2216150"/>
                  </a:lnTo>
                  <a:lnTo>
                    <a:pt x="7470" y="2272947"/>
                  </a:lnTo>
                  <a:lnTo>
                    <a:pt x="29514" y="2325954"/>
                  </a:lnTo>
                  <a:lnTo>
                    <a:pt x="64258" y="2371493"/>
                  </a:lnTo>
                  <a:lnTo>
                    <a:pt x="109804" y="2406230"/>
                  </a:lnTo>
                  <a:lnTo>
                    <a:pt x="162809" y="2428286"/>
                  </a:lnTo>
                  <a:lnTo>
                    <a:pt x="219595" y="2435758"/>
                  </a:lnTo>
                  <a:lnTo>
                    <a:pt x="1098003" y="2435758"/>
                  </a:lnTo>
                  <a:lnTo>
                    <a:pt x="1098359" y="2435758"/>
                  </a:lnTo>
                  <a:lnTo>
                    <a:pt x="1155147" y="2428286"/>
                  </a:lnTo>
                  <a:lnTo>
                    <a:pt x="1208163" y="2406230"/>
                  </a:lnTo>
                  <a:lnTo>
                    <a:pt x="1253702" y="2371493"/>
                  </a:lnTo>
                  <a:lnTo>
                    <a:pt x="1288440" y="2325954"/>
                  </a:lnTo>
                  <a:lnTo>
                    <a:pt x="1310489" y="2272947"/>
                  </a:lnTo>
                  <a:lnTo>
                    <a:pt x="1317955" y="2216150"/>
                  </a:lnTo>
                  <a:lnTo>
                    <a:pt x="1317955" y="219595"/>
                  </a:lnTo>
                  <a:lnTo>
                    <a:pt x="1316077" y="190898"/>
                  </a:lnTo>
                  <a:lnTo>
                    <a:pt x="1310489" y="162807"/>
                  </a:lnTo>
                  <a:lnTo>
                    <a:pt x="1288440" y="109791"/>
                  </a:lnTo>
                  <a:lnTo>
                    <a:pt x="1253702" y="64252"/>
                  </a:lnTo>
                  <a:lnTo>
                    <a:pt x="1208163" y="29514"/>
                  </a:lnTo>
                  <a:lnTo>
                    <a:pt x="1155147" y="7466"/>
                  </a:lnTo>
                  <a:lnTo>
                    <a:pt x="1098359" y="0"/>
                  </a:lnTo>
                  <a:lnTo>
                    <a:pt x="219595" y="0"/>
                  </a:lnTo>
                  <a:close/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748938" y="3920299"/>
            <a:ext cx="1041400" cy="1654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93345" algn="ctr">
              <a:lnSpc>
                <a:spcPct val="101699"/>
              </a:lnSpc>
              <a:spcBef>
                <a:spcPts val="80"/>
              </a:spcBef>
            </a:pPr>
            <a:r>
              <a:rPr lang="it-IT" sz="1050" b="1" spc="-5" dirty="0">
                <a:latin typeface="Times New Roman"/>
                <a:cs typeface="Times New Roman"/>
              </a:rPr>
              <a:t>Economato</a:t>
            </a:r>
            <a:endParaRPr sz="105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47698" y="4505588"/>
            <a:ext cx="1358109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100"/>
              </a:spcBef>
            </a:pPr>
            <a:r>
              <a:rPr sz="1000" b="1" spc="-5" dirty="0" err="1">
                <a:latin typeface="Times New Roman"/>
                <a:cs typeface="Times New Roman"/>
              </a:rPr>
              <a:t>Specifica</a:t>
            </a:r>
            <a:r>
              <a:rPr lang="it-IT" sz="1000" b="1" spc="-20" dirty="0">
                <a:latin typeface="Times New Roman"/>
                <a:cs typeface="Times New Roman"/>
              </a:rPr>
              <a:t> </a:t>
            </a:r>
            <a:r>
              <a:rPr sz="1000" b="1" spc="-5" dirty="0" err="1">
                <a:latin typeface="Times New Roman"/>
                <a:cs typeface="Times New Roman"/>
              </a:rPr>
              <a:t>responsabilità</a:t>
            </a:r>
            <a:endParaRPr sz="1000" dirty="0"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20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ANNA MARIA TARTAGLIONE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67324" y="5584001"/>
            <a:ext cx="702412" cy="12785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102870">
              <a:lnSpc>
                <a:spcPct val="102200"/>
              </a:lnSpc>
              <a:spcBef>
                <a:spcPts val="75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Dario Stagno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787484" y="3258718"/>
            <a:ext cx="5080" cy="429259"/>
          </a:xfrm>
          <a:custGeom>
            <a:avLst/>
            <a:gdLst/>
            <a:ahLst/>
            <a:cxnLst/>
            <a:rect l="l" t="t" r="r" b="b"/>
            <a:pathLst>
              <a:path w="5080" h="429260">
                <a:moveTo>
                  <a:pt x="5029" y="428764"/>
                </a:moveTo>
                <a:lnTo>
                  <a:pt x="0" y="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7906506" y="3221589"/>
            <a:ext cx="1374649" cy="2925280"/>
            <a:chOff x="7907039" y="3213360"/>
            <a:chExt cx="1230630" cy="2844800"/>
          </a:xfrm>
        </p:grpSpPr>
        <p:sp>
          <p:nvSpPr>
            <p:cNvPr id="35" name="object 35"/>
            <p:cNvSpPr/>
            <p:nvPr/>
          </p:nvSpPr>
          <p:spPr>
            <a:xfrm>
              <a:off x="8532355" y="3218040"/>
              <a:ext cx="10160" cy="465455"/>
            </a:xfrm>
            <a:custGeom>
              <a:avLst/>
              <a:gdLst/>
              <a:ahLst/>
              <a:cxnLst/>
              <a:rect l="l" t="t" r="r" b="b"/>
              <a:pathLst>
                <a:path w="10159" h="465454">
                  <a:moveTo>
                    <a:pt x="9728" y="465124"/>
                  </a:moveTo>
                  <a:lnTo>
                    <a:pt x="0" y="0"/>
                  </a:lnTo>
                </a:path>
              </a:pathLst>
            </a:custGeom>
            <a:ln w="9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911718" y="3668395"/>
              <a:ext cx="1221740" cy="2385060"/>
            </a:xfrm>
            <a:custGeom>
              <a:avLst/>
              <a:gdLst/>
              <a:ahLst/>
              <a:cxnLst/>
              <a:rect l="l" t="t" r="r" b="b"/>
              <a:pathLst>
                <a:path w="1221740" h="2385060">
                  <a:moveTo>
                    <a:pt x="1017727" y="0"/>
                  </a:moveTo>
                  <a:lnTo>
                    <a:pt x="203403" y="0"/>
                  </a:lnTo>
                  <a:lnTo>
                    <a:pt x="176860" y="1743"/>
                  </a:lnTo>
                  <a:lnTo>
                    <a:pt x="125793" y="15494"/>
                  </a:lnTo>
                  <a:lnTo>
                    <a:pt x="79653" y="42100"/>
                  </a:lnTo>
                  <a:lnTo>
                    <a:pt x="42087" y="79660"/>
                  </a:lnTo>
                  <a:lnTo>
                    <a:pt x="15489" y="125793"/>
                  </a:lnTo>
                  <a:lnTo>
                    <a:pt x="1743" y="176860"/>
                  </a:lnTo>
                  <a:lnTo>
                    <a:pt x="0" y="203403"/>
                  </a:lnTo>
                  <a:lnTo>
                    <a:pt x="0" y="2181250"/>
                  </a:lnTo>
                  <a:lnTo>
                    <a:pt x="6929" y="2233758"/>
                  </a:lnTo>
                  <a:lnTo>
                    <a:pt x="27355" y="2282761"/>
                  </a:lnTo>
                  <a:lnTo>
                    <a:pt x="59621" y="2325019"/>
                  </a:lnTo>
                  <a:lnTo>
                    <a:pt x="101879" y="2357285"/>
                  </a:lnTo>
                  <a:lnTo>
                    <a:pt x="150888" y="2377711"/>
                  </a:lnTo>
                  <a:lnTo>
                    <a:pt x="203403" y="2384640"/>
                  </a:lnTo>
                  <a:lnTo>
                    <a:pt x="1023139" y="2384285"/>
                  </a:lnTo>
                  <a:lnTo>
                    <a:pt x="1070235" y="2377711"/>
                  </a:lnTo>
                  <a:lnTo>
                    <a:pt x="1119238" y="2357285"/>
                  </a:lnTo>
                  <a:lnTo>
                    <a:pt x="1161495" y="2325019"/>
                  </a:lnTo>
                  <a:lnTo>
                    <a:pt x="1193761" y="2282761"/>
                  </a:lnTo>
                  <a:lnTo>
                    <a:pt x="1214188" y="2233758"/>
                  </a:lnTo>
                  <a:lnTo>
                    <a:pt x="1221117" y="2181250"/>
                  </a:lnTo>
                  <a:lnTo>
                    <a:pt x="1221117" y="203403"/>
                  </a:lnTo>
                  <a:lnTo>
                    <a:pt x="1214188" y="150888"/>
                  </a:lnTo>
                  <a:lnTo>
                    <a:pt x="1193761" y="101879"/>
                  </a:lnTo>
                  <a:lnTo>
                    <a:pt x="1161495" y="59632"/>
                  </a:lnTo>
                  <a:lnTo>
                    <a:pt x="1119238" y="27368"/>
                  </a:lnTo>
                  <a:lnTo>
                    <a:pt x="1070235" y="6931"/>
                  </a:lnTo>
                  <a:lnTo>
                    <a:pt x="1017727" y="0"/>
                  </a:lnTo>
                  <a:close/>
                </a:path>
                <a:path w="1221740" h="2385060">
                  <a:moveTo>
                    <a:pt x="1023139" y="2384285"/>
                  </a:moveTo>
                  <a:lnTo>
                    <a:pt x="1017358" y="2384285"/>
                  </a:lnTo>
                  <a:lnTo>
                    <a:pt x="1017727" y="2384640"/>
                  </a:lnTo>
                  <a:lnTo>
                    <a:pt x="1023139" y="2384285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7" name="object 37"/>
            <p:cNvSpPr/>
            <p:nvPr/>
          </p:nvSpPr>
          <p:spPr>
            <a:xfrm>
              <a:off x="7911718" y="3668395"/>
              <a:ext cx="1221740" cy="2385060"/>
            </a:xfrm>
            <a:custGeom>
              <a:avLst/>
              <a:gdLst/>
              <a:ahLst/>
              <a:cxnLst/>
              <a:rect l="l" t="t" r="r" b="b"/>
              <a:pathLst>
                <a:path w="1221740" h="2385060">
                  <a:moveTo>
                    <a:pt x="203403" y="0"/>
                  </a:moveTo>
                  <a:lnTo>
                    <a:pt x="176860" y="1743"/>
                  </a:lnTo>
                  <a:lnTo>
                    <a:pt x="150888" y="6931"/>
                  </a:lnTo>
                  <a:lnTo>
                    <a:pt x="101879" y="27368"/>
                  </a:lnTo>
                  <a:lnTo>
                    <a:pt x="59621" y="59632"/>
                  </a:lnTo>
                  <a:lnTo>
                    <a:pt x="27355" y="101879"/>
                  </a:lnTo>
                  <a:lnTo>
                    <a:pt x="6929" y="150888"/>
                  </a:lnTo>
                  <a:lnTo>
                    <a:pt x="0" y="203403"/>
                  </a:lnTo>
                  <a:lnTo>
                    <a:pt x="0" y="2180882"/>
                  </a:lnTo>
                  <a:lnTo>
                    <a:pt x="0" y="2181250"/>
                  </a:lnTo>
                  <a:lnTo>
                    <a:pt x="6929" y="2233758"/>
                  </a:lnTo>
                  <a:lnTo>
                    <a:pt x="27355" y="2282761"/>
                  </a:lnTo>
                  <a:lnTo>
                    <a:pt x="59621" y="2325019"/>
                  </a:lnTo>
                  <a:lnTo>
                    <a:pt x="101879" y="2357285"/>
                  </a:lnTo>
                  <a:lnTo>
                    <a:pt x="150888" y="2377711"/>
                  </a:lnTo>
                  <a:lnTo>
                    <a:pt x="203403" y="2384640"/>
                  </a:lnTo>
                  <a:lnTo>
                    <a:pt x="1017358" y="2384285"/>
                  </a:lnTo>
                  <a:lnTo>
                    <a:pt x="1017727" y="2384640"/>
                  </a:lnTo>
                  <a:lnTo>
                    <a:pt x="1070235" y="2377711"/>
                  </a:lnTo>
                  <a:lnTo>
                    <a:pt x="1119238" y="2357285"/>
                  </a:lnTo>
                  <a:lnTo>
                    <a:pt x="1161495" y="2325019"/>
                  </a:lnTo>
                  <a:lnTo>
                    <a:pt x="1193761" y="2282761"/>
                  </a:lnTo>
                  <a:lnTo>
                    <a:pt x="1214188" y="2233758"/>
                  </a:lnTo>
                  <a:lnTo>
                    <a:pt x="1221117" y="2181250"/>
                  </a:lnTo>
                  <a:lnTo>
                    <a:pt x="1221117" y="203403"/>
                  </a:lnTo>
                  <a:lnTo>
                    <a:pt x="1219374" y="176860"/>
                  </a:lnTo>
                  <a:lnTo>
                    <a:pt x="1214188" y="150888"/>
                  </a:lnTo>
                  <a:lnTo>
                    <a:pt x="1193761" y="101879"/>
                  </a:lnTo>
                  <a:lnTo>
                    <a:pt x="1161495" y="59632"/>
                  </a:lnTo>
                  <a:lnTo>
                    <a:pt x="1119238" y="27368"/>
                  </a:lnTo>
                  <a:lnTo>
                    <a:pt x="1070235" y="6931"/>
                  </a:lnTo>
                  <a:lnTo>
                    <a:pt x="1017727" y="0"/>
                  </a:lnTo>
                  <a:lnTo>
                    <a:pt x="203403" y="0"/>
                  </a:lnTo>
                  <a:close/>
                </a:path>
              </a:pathLst>
            </a:custGeom>
            <a:ln w="9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4160558" y="2503298"/>
            <a:ext cx="2159279" cy="1154695"/>
            <a:chOff x="4250880" y="2439255"/>
            <a:chExt cx="2159279" cy="1221431"/>
          </a:xfrm>
        </p:grpSpPr>
        <p:sp>
          <p:nvSpPr>
            <p:cNvPr id="39" name="object 39"/>
            <p:cNvSpPr/>
            <p:nvPr/>
          </p:nvSpPr>
          <p:spPr>
            <a:xfrm rot="21416127" flipH="1">
              <a:off x="4861178" y="2439255"/>
              <a:ext cx="45719" cy="776108"/>
            </a:xfrm>
            <a:custGeom>
              <a:avLst/>
              <a:gdLst/>
              <a:ahLst/>
              <a:cxnLst/>
              <a:rect l="l" t="t" r="r" b="b"/>
              <a:pathLst>
                <a:path w="1904" h="1727835">
                  <a:moveTo>
                    <a:pt x="0" y="0"/>
                  </a:moveTo>
                  <a:lnTo>
                    <a:pt x="1803" y="1727276"/>
                  </a:lnTo>
                </a:path>
              </a:pathLst>
            </a:custGeom>
            <a:ln w="9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5234" y="3038043"/>
              <a:ext cx="34925" cy="216001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4250880" y="3223806"/>
              <a:ext cx="1483360" cy="436880"/>
            </a:xfrm>
            <a:custGeom>
              <a:avLst/>
              <a:gdLst/>
              <a:ahLst/>
              <a:cxnLst/>
              <a:rect l="l" t="t" r="r" b="b"/>
              <a:pathLst>
                <a:path w="1483360" h="436879">
                  <a:moveTo>
                    <a:pt x="1482839" y="428751"/>
                  </a:moveTo>
                  <a:lnTo>
                    <a:pt x="1478165" y="0"/>
                  </a:lnTo>
                </a:path>
                <a:path w="1483360" h="436879">
                  <a:moveTo>
                    <a:pt x="4673" y="436676"/>
                  </a:moveTo>
                  <a:lnTo>
                    <a:pt x="0" y="7912"/>
                  </a:lnTo>
                </a:path>
              </a:pathLst>
            </a:custGeom>
            <a:ln w="9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8117903" y="3916705"/>
            <a:ext cx="935990" cy="16478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73355" marR="5080" indent="-161290" algn="ctr">
              <a:lnSpc>
                <a:spcPct val="102000"/>
              </a:lnSpc>
              <a:spcBef>
                <a:spcPts val="75"/>
              </a:spcBef>
            </a:pPr>
            <a:r>
              <a:rPr lang="it-IT" sz="1050" b="1" dirty="0">
                <a:latin typeface="Times New Roman"/>
                <a:cs typeface="Times New Roman"/>
              </a:rPr>
              <a:t>Mercati</a:t>
            </a:r>
            <a:endParaRPr sz="1050" b="1" dirty="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986376" y="4523673"/>
            <a:ext cx="1290608" cy="53283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Elevata Qualificazione</a:t>
            </a:r>
            <a:endParaRPr lang="it-IT" sz="1000" dirty="0">
              <a:latin typeface="Times New Roman"/>
              <a:cs typeface="Times New Roman"/>
            </a:endParaRPr>
          </a:p>
          <a:p>
            <a:pPr marL="242570" marR="205740" indent="-25400" algn="ctr">
              <a:lnSpc>
                <a:spcPct val="102200"/>
              </a:lnSpc>
            </a:pPr>
            <a:r>
              <a:rPr lang="it-IT" sz="800" b="1" spc="-5" dirty="0">
                <a:latin typeface="Times New Roman"/>
                <a:cs typeface="Times New Roman"/>
              </a:rPr>
              <a:t>DANILA ALESSANDA ANGIUS</a:t>
            </a:r>
            <a:endParaRPr lang="it-IT" sz="800" dirty="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948682" y="5573102"/>
            <a:ext cx="1105211" cy="26783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62865">
              <a:lnSpc>
                <a:spcPct val="102600"/>
              </a:lnSpc>
              <a:spcBef>
                <a:spcPts val="70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Gianfranco Carrone</a:t>
            </a:r>
          </a:p>
          <a:p>
            <a:pPr marL="12700" marR="5080" indent="62865">
              <a:lnSpc>
                <a:spcPct val="102600"/>
              </a:lnSpc>
              <a:spcBef>
                <a:spcPts val="70"/>
              </a:spcBef>
            </a:pPr>
            <a:r>
              <a:rPr lang="it-IT" sz="800" b="1" spc="-5" dirty="0">
                <a:latin typeface="Times New Roman"/>
                <a:cs typeface="Times New Roman"/>
              </a:rPr>
              <a:t>Roberta Massa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129436" y="3231718"/>
            <a:ext cx="1905" cy="422909"/>
          </a:xfrm>
          <a:custGeom>
            <a:avLst/>
            <a:gdLst/>
            <a:ahLst/>
            <a:cxnLst/>
            <a:rect l="l" t="t" r="r" b="b"/>
            <a:pathLst>
              <a:path w="1904" h="422910">
                <a:moveTo>
                  <a:pt x="0" y="422287"/>
                </a:moveTo>
                <a:lnTo>
                  <a:pt x="1447" y="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212481" y="3249714"/>
            <a:ext cx="5080" cy="428625"/>
          </a:xfrm>
          <a:custGeom>
            <a:avLst/>
            <a:gdLst/>
            <a:ahLst/>
            <a:cxnLst/>
            <a:rect l="l" t="t" r="r" b="b"/>
            <a:pathLst>
              <a:path w="5080" h="428625">
                <a:moveTo>
                  <a:pt x="4673" y="428409"/>
                </a:moveTo>
                <a:lnTo>
                  <a:pt x="0" y="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id="{1DC8FF8A-8807-A276-0E8D-B26571E9E515}"/>
              </a:ext>
            </a:extLst>
          </p:cNvPr>
          <p:cNvSpPr/>
          <p:nvPr/>
        </p:nvSpPr>
        <p:spPr>
          <a:xfrm>
            <a:off x="3387776" y="843618"/>
            <a:ext cx="2855605" cy="167549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spc="-5" dirty="0">
                <a:latin typeface="Times New Roman"/>
                <a:cs typeface="Times New Roman"/>
              </a:rPr>
              <a:t>SETTORE TERZO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spc="-5" dirty="0">
                <a:latin typeface="Times New Roman"/>
                <a:cs typeface="Times New Roman"/>
              </a:rPr>
              <a:t>Affari Contabili e AA.PP</a:t>
            </a:r>
            <a:endParaRPr lang="it-IT"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280869" y="362064"/>
            <a:ext cx="4804511" cy="269240"/>
          </a:xfrm>
        </p:spPr>
        <p:txBody>
          <a:bodyPr vert="horz" wrap="square" lIns="0" tIns="12065" rIns="0" bIns="0" rtlCol="0">
            <a:spAutoFit/>
          </a:bodyPr>
          <a:lstStyle/>
          <a:p>
            <a:r>
              <a:rPr lang="it-IT" dirty="0"/>
              <a:t>ORGANIGRAMMA DEL COMUNE DI CARBONIA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id="{FA7F3BBC-2BA4-9062-49A4-D1C1267D3D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84912" y="3069370"/>
            <a:ext cx="34925" cy="204199"/>
          </a:xfrm>
          <a:prstGeom prst="rect">
            <a:avLst/>
          </a:prstGeom>
        </p:spPr>
      </p:pic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id="{1DC8FF8A-8807-A276-0E8D-B26571E9E515}"/>
              </a:ext>
            </a:extLst>
          </p:cNvPr>
          <p:cNvSpPr/>
          <p:nvPr/>
        </p:nvSpPr>
        <p:spPr>
          <a:xfrm>
            <a:off x="3387776" y="843619"/>
            <a:ext cx="2855605" cy="12899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spc="-5" dirty="0">
                <a:latin typeface="Times New Roman"/>
                <a:cs typeface="Times New Roman"/>
              </a:rPr>
              <a:t>SETTORE TERZO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spc="-5" dirty="0">
                <a:latin typeface="Times New Roman"/>
                <a:cs typeface="Times New Roman"/>
              </a:rPr>
              <a:t>Affari Contabili e AA.PP</a:t>
            </a:r>
            <a:endParaRPr lang="it-IT" sz="1800" dirty="0">
              <a:latin typeface="Times New Roman"/>
              <a:cs typeface="Times New Roman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C4F74D5-103A-687C-86BC-E340F9402199}"/>
              </a:ext>
            </a:extLst>
          </p:cNvPr>
          <p:cNvSpPr/>
          <p:nvPr/>
        </p:nvSpPr>
        <p:spPr>
          <a:xfrm>
            <a:off x="3613150" y="2209800"/>
            <a:ext cx="23622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algn="ctr">
              <a:lnSpc>
                <a:spcPct val="101699"/>
              </a:lnSpc>
              <a:spcBef>
                <a:spcPts val="80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PROGRAMMAZIONE, GESTIONE E RENDICONTAZIONE FINANZIARIA</a:t>
            </a:r>
            <a:endParaRPr lang="it-IT" sz="1000" b="1" dirty="0">
              <a:latin typeface="Times New Roman"/>
              <a:cs typeface="Times New Roman"/>
            </a:endParaRP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6EE31D28-AFAC-1796-A87E-ACBE8142FA0E}"/>
              </a:ext>
            </a:extLst>
          </p:cNvPr>
          <p:cNvSpPr/>
          <p:nvPr/>
        </p:nvSpPr>
        <p:spPr>
          <a:xfrm>
            <a:off x="461962" y="3124200"/>
            <a:ext cx="1852543" cy="337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PROGRAMMAZIONE E BILANCIO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Relazione di inizio mandato (collaborazione)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 err="1"/>
              <a:t>Dup</a:t>
            </a:r>
            <a:r>
              <a:rPr lang="it-IT" sz="1000" dirty="0"/>
              <a:t> (collaborazione)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Peg Finanziario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Predisposizione Bilancio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Adempimenti connessi al Pareggio di bilancio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Variazioni bilancio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Assestamento generale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Salvaguardia equilibri di bilancio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Revisori dei conti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BDAP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FCDE costituzione e monitoraggio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Regolamento </a:t>
            </a:r>
            <a:r>
              <a:rPr lang="it-IT" sz="1000" dirty="0" err="1"/>
              <a:t>Contabilita’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Atti ricognitivi in materia di partecipazioni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it-IT" sz="1000" dirty="0"/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0B602BFC-06AD-6691-44DE-020576F82BC5}"/>
              </a:ext>
            </a:extLst>
          </p:cNvPr>
          <p:cNvSpPr/>
          <p:nvPr/>
        </p:nvSpPr>
        <p:spPr>
          <a:xfrm>
            <a:off x="2470149" y="3124200"/>
            <a:ext cx="2170177" cy="33718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GESTIONE BILANCIO</a:t>
            </a:r>
          </a:p>
          <a:p>
            <a:pPr algn="ctr"/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Servizio Tesoreria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Contabilità IVA e adempimenti fiscali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Adempimenti Irap per dichiarazione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Verifiche ex art. 48 bis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Verifiche di cassa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Impegni di spesa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Accertamenti di entrata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Emissione Mandati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Emissione Reversali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Decodificazione versamenti massivi pago </a:t>
            </a:r>
            <a:r>
              <a:rPr lang="it-IT" sz="1000" dirty="0" err="1"/>
              <a:t>pa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Incassi riversamenti ruoli AER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c/c postali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Adempimenti FPV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Visto di regolarità contabile e attestazione di copertura finanziaria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Parere di regolarità contabile</a:t>
            </a:r>
          </a:p>
          <a:p>
            <a:pPr algn="ctr"/>
            <a:endParaRPr lang="it-IT" sz="1000" dirty="0"/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C9319122-A8F9-4842-B7AF-2862A6AA17CA}"/>
              </a:ext>
            </a:extLst>
          </p:cNvPr>
          <p:cNvSpPr/>
          <p:nvPr/>
        </p:nvSpPr>
        <p:spPr>
          <a:xfrm>
            <a:off x="4795969" y="3124200"/>
            <a:ext cx="1488943" cy="33718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</a:rPr>
              <a:t>RENDICONTAZIONE</a:t>
            </a: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Rendiconto di bilancio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Riaccertamento residui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Bilancio Consolidato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Relazione di fine mandato (collaborazione)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Monitoraggio PCC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Supporto nelle rendicontazioni ai diversi uffici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 err="1"/>
              <a:t>Cerificazione</a:t>
            </a:r>
            <a:r>
              <a:rPr lang="it-IT" sz="1000" dirty="0"/>
              <a:t> debiti/crediti con «enti» partecipati/controllati</a:t>
            </a: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A8652A86-2C3A-8658-0DEF-D2D69887209F}"/>
              </a:ext>
            </a:extLst>
          </p:cNvPr>
          <p:cNvSpPr/>
          <p:nvPr/>
        </p:nvSpPr>
        <p:spPr>
          <a:xfrm>
            <a:off x="6440554" y="3124200"/>
            <a:ext cx="2451034" cy="33718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VARIE</a:t>
            </a:r>
          </a:p>
          <a:p>
            <a:pPr algn="ctr"/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Quote consortili annue EGAS  ex </a:t>
            </a:r>
            <a:r>
              <a:rPr lang="it-IT" sz="1000" dirty="0" err="1"/>
              <a:t>Ato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Rimborso oneri stato segnalamenti marittimi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Compensazioni crediti/debiti </a:t>
            </a:r>
            <a:r>
              <a:rPr lang="it-IT" sz="1000" dirty="0" err="1"/>
              <a:t>Abbanoa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Elezioni  (comunali, politiche, referendum ecc.): pagamento scrutatori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dello stock di debito e della liquidità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Pagamento indennità giunta e amministratori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Verifiche contabili e supporto ai settori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Certificazione unica (lavoratori autonomi e redditi assimilati a lavoro dipendente)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Versamento contributi ANAC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Monitoraggio sito Finanza Locale per incassi Stato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Fondo unico regionale</a:t>
            </a:r>
          </a:p>
          <a:p>
            <a:pPr algn="ctr"/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993537840"/>
      </p:ext>
    </p:extLst>
  </p:cSld>
  <p:clrMapOvr>
    <a:masterClrMapping/>
  </p:clrMapOvr>
  <p:transition>
    <p:split orient="vert"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280869" y="362064"/>
            <a:ext cx="4804511" cy="269240"/>
          </a:xfrm>
        </p:spPr>
        <p:txBody>
          <a:bodyPr vert="horz" wrap="square" lIns="0" tIns="12065" rIns="0" bIns="0" rtlCol="0">
            <a:spAutoFit/>
          </a:bodyPr>
          <a:lstStyle/>
          <a:p>
            <a:r>
              <a:rPr lang="it-IT" dirty="0"/>
              <a:t>ORGANIGRAMMA DEL COMUNE DI CARBONIA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id="{FA7F3BBC-2BA4-9062-49A4-D1C1267D3D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84912" y="3069370"/>
            <a:ext cx="34925" cy="204199"/>
          </a:xfrm>
          <a:prstGeom prst="rect">
            <a:avLst/>
          </a:prstGeom>
        </p:spPr>
      </p:pic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id="{1DC8FF8A-8807-A276-0E8D-B26571E9E515}"/>
              </a:ext>
            </a:extLst>
          </p:cNvPr>
          <p:cNvSpPr/>
          <p:nvPr/>
        </p:nvSpPr>
        <p:spPr>
          <a:xfrm>
            <a:off x="3387776" y="843619"/>
            <a:ext cx="2855605" cy="12899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spc="-5" dirty="0">
                <a:latin typeface="Times New Roman"/>
                <a:cs typeface="Times New Roman"/>
              </a:rPr>
              <a:t>SETTORE TERZO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spc="-5" dirty="0">
                <a:latin typeface="Times New Roman"/>
                <a:cs typeface="Times New Roman"/>
              </a:rPr>
              <a:t>Affari Contabili e AA.PP</a:t>
            </a:r>
            <a:endParaRPr lang="it-IT" sz="1800" dirty="0">
              <a:latin typeface="Times New Roman"/>
              <a:cs typeface="Times New Roman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C4F74D5-103A-687C-86BC-E340F9402199}"/>
              </a:ext>
            </a:extLst>
          </p:cNvPr>
          <p:cNvSpPr/>
          <p:nvPr/>
        </p:nvSpPr>
        <p:spPr>
          <a:xfrm>
            <a:off x="3841750" y="2209800"/>
            <a:ext cx="19812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algn="ctr">
              <a:lnSpc>
                <a:spcPct val="101699"/>
              </a:lnSpc>
              <a:spcBef>
                <a:spcPts val="80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TRIBUTI</a:t>
            </a:r>
            <a:endParaRPr lang="it-IT" sz="1000" b="1" dirty="0">
              <a:latin typeface="Times New Roman"/>
              <a:cs typeface="Times New Roman"/>
            </a:endParaRP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6EE31D28-AFAC-1796-A87E-ACBE8142FA0E}"/>
              </a:ext>
            </a:extLst>
          </p:cNvPr>
          <p:cNvSpPr/>
          <p:nvPr/>
        </p:nvSpPr>
        <p:spPr>
          <a:xfrm>
            <a:off x="336551" y="3124200"/>
            <a:ext cx="2819400" cy="3581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TARI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Iscrizioni, variazioni e chiusura posizioni contributive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Elaborazione ruolo ordinario e «supplettivo»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ruolo ordinario e supplettivo (cancellazioni, rettifiche ecc.)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Acquisizione pagamenti F24 e inserimento manuale partite scartate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Emissione avvisi bonari omesso/parziale pagamento e successive rettifiche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Emissione avvisi di accertamento per omesso/parziale pagamento e successive rettifiche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Emissione avvisi di accertamento per omessa/infedele denuncia e successive rettifiche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Elaborazione ruolo coattivo per omesso/parziale pagamento e omessa/infedele denuncia e successive rettifiche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Sospensioni/sgravi delle partite iscritte a ruolo coattivo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Elaborazione tariffe tari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00" dirty="0"/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0B602BFC-06AD-6691-44DE-020576F82BC5}"/>
              </a:ext>
            </a:extLst>
          </p:cNvPr>
          <p:cNvSpPr/>
          <p:nvPr/>
        </p:nvSpPr>
        <p:spPr>
          <a:xfrm>
            <a:off x="3232152" y="3124200"/>
            <a:ext cx="2043111" cy="3581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IMU</a:t>
            </a:r>
          </a:p>
          <a:p>
            <a:pPr algn="ctr"/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Iscrizioni, variazioni e chiusura posizioni contributive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Acquisizione delle compravendite, successioni e accatastamenti dalle banche dati AE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Acquisizione pagamenti F24 e c/c postale, con inserimento manuale partite scartate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Emissione avvisi di accertamento per omesso/parziale pagamento e omessa/infedele denuncia e successive rettifiche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Elaborazione ruolo coattivo per omesso/parziale pagamento e omessa/infedele denuncia e successive rettifiche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Sospensioni/sgravi delle partite iscritte a ruolo coattivo </a:t>
            </a: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C9319122-A8F9-4842-B7AF-2862A6AA17CA}"/>
              </a:ext>
            </a:extLst>
          </p:cNvPr>
          <p:cNvSpPr/>
          <p:nvPr/>
        </p:nvSpPr>
        <p:spPr>
          <a:xfrm>
            <a:off x="5351464" y="3124200"/>
            <a:ext cx="1104359" cy="3581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</a:rPr>
              <a:t>TRIBUTI MINORI</a:t>
            </a: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Atti di gara per affidamento servizio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contratto di concessione e rapporti con il concessionario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Liquidazioni periodiche spettanze</a:t>
            </a: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A8652A86-2C3A-8658-0DEF-D2D69887209F}"/>
              </a:ext>
            </a:extLst>
          </p:cNvPr>
          <p:cNvSpPr/>
          <p:nvPr/>
        </p:nvSpPr>
        <p:spPr>
          <a:xfrm>
            <a:off x="6532024" y="3124200"/>
            <a:ext cx="2608800" cy="3581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VARIE 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Predisposizione ruoli coattivi entrate extratributarie ente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Gara per postalizzazione atti tributari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Istruttoria richieste di riesame, proposte di mediazione e ricorsi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Istanze di compensazione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Ricorsi presso Corte di Giustizia Tributaria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Attività di contrasto all’evasione tributaria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Rateizzazioni entrate di propria competenza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Rimborsi entrate di propria competenza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Verifica notifiche atti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Atti di accertamento e ordinativi di incasso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Predisposizione e aggiornamento modulistica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Delibere Tariffarie tributi e </a:t>
            </a:r>
            <a:r>
              <a:rPr lang="it-IT" sz="1000" dirty="0" err="1"/>
              <a:t>cup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Atti regolamentari tributi e </a:t>
            </a:r>
            <a:r>
              <a:rPr lang="it-IT" sz="1000" dirty="0" err="1"/>
              <a:t>cup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Mercato civico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Aggiornamento e modifica banche dati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Dati per PEF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Front office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Accesso agli atti</a:t>
            </a:r>
          </a:p>
          <a:p>
            <a:pPr algn="ctr"/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2585248813"/>
      </p:ext>
    </p:extLst>
  </p:cSld>
  <p:clrMapOvr>
    <a:masterClrMapping/>
  </p:clrMapOvr>
  <p:transition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280869" y="362064"/>
            <a:ext cx="4804511" cy="269240"/>
          </a:xfrm>
        </p:spPr>
        <p:txBody>
          <a:bodyPr vert="horz" wrap="square" lIns="0" tIns="12065" rIns="0" bIns="0" rtlCol="0">
            <a:spAutoFit/>
          </a:bodyPr>
          <a:lstStyle/>
          <a:p>
            <a:r>
              <a:rPr lang="it-IT" dirty="0"/>
              <a:t>ORGANIGRAMMA DEL COMUNE DI CARBONIA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id="{FA7F3BBC-2BA4-9062-49A4-D1C1267D3D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84912" y="3069370"/>
            <a:ext cx="34925" cy="204199"/>
          </a:xfrm>
          <a:prstGeom prst="rect">
            <a:avLst/>
          </a:prstGeom>
        </p:spPr>
      </p:pic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id="{1DC8FF8A-8807-A276-0E8D-B26571E9E515}"/>
              </a:ext>
            </a:extLst>
          </p:cNvPr>
          <p:cNvSpPr/>
          <p:nvPr/>
        </p:nvSpPr>
        <p:spPr>
          <a:xfrm>
            <a:off x="3387776" y="843619"/>
            <a:ext cx="2855605" cy="12899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spc="-5" dirty="0">
                <a:latin typeface="Times New Roman"/>
                <a:cs typeface="Times New Roman"/>
              </a:rPr>
              <a:t>SETTORE TERZO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spc="-5" dirty="0">
                <a:latin typeface="Times New Roman"/>
                <a:cs typeface="Times New Roman"/>
              </a:rPr>
              <a:t>Affari Contabili e AA.PP</a:t>
            </a:r>
            <a:endParaRPr lang="it-IT" sz="1800" dirty="0">
              <a:latin typeface="Times New Roman"/>
              <a:cs typeface="Times New Roman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C4F74D5-103A-687C-86BC-E340F9402199}"/>
              </a:ext>
            </a:extLst>
          </p:cNvPr>
          <p:cNvSpPr/>
          <p:nvPr/>
        </p:nvSpPr>
        <p:spPr>
          <a:xfrm>
            <a:off x="3841750" y="2209800"/>
            <a:ext cx="19812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algn="ctr">
              <a:lnSpc>
                <a:spcPct val="101699"/>
              </a:lnSpc>
              <a:spcBef>
                <a:spcPts val="80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ECONOMATO</a:t>
            </a:r>
            <a:endParaRPr lang="it-IT" sz="1000" b="1" dirty="0">
              <a:latin typeface="Times New Roman"/>
              <a:cs typeface="Times New Roman"/>
            </a:endParaRP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6EE31D28-AFAC-1796-A87E-ACBE8142FA0E}"/>
              </a:ext>
            </a:extLst>
          </p:cNvPr>
          <p:cNvSpPr/>
          <p:nvPr/>
        </p:nvSpPr>
        <p:spPr>
          <a:xfrm>
            <a:off x="461963" y="3124200"/>
            <a:ext cx="2158998" cy="337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ACQUISTI E MAGAZZINO ECONOMALE</a:t>
            </a: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>
                <a:solidFill>
                  <a:schemeClr val="tx1"/>
                </a:solidFill>
              </a:rPr>
              <a:t>Acquisto, </a:t>
            </a:r>
            <a:r>
              <a:rPr lang="it-IT" sz="1000" dirty="0"/>
              <a:t>custodia e distribuzione beni di uso corrente, di consumo e di ricambio  (cancelleria, stampati, toner, carta </a:t>
            </a:r>
            <a:r>
              <a:rPr lang="it-IT" sz="1000" dirty="0" err="1"/>
              <a:t>ecc</a:t>
            </a:r>
            <a:r>
              <a:rPr lang="it-IT" sz="1000" dirty="0"/>
              <a:t>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Acquisto combustibile per riscaldamento scuole e impianti comunali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Acquisto buoni pasto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Acquisto carburante per veicoli comunali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Acquisto marche segnatasse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fornitori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Tenuta magazzino economale ed elaborazione consistenza annuale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Custodia chiavi e materiali acquistati da altri servizi presso il proprio magazzino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it-IT" sz="1000" dirty="0"/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0B602BFC-06AD-6691-44DE-020576F82BC5}"/>
              </a:ext>
            </a:extLst>
          </p:cNvPr>
          <p:cNvSpPr/>
          <p:nvPr/>
        </p:nvSpPr>
        <p:spPr>
          <a:xfrm>
            <a:off x="2774949" y="3124200"/>
            <a:ext cx="2500313" cy="33718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r>
              <a:rPr lang="it-IT" sz="1200" b="1" dirty="0"/>
              <a:t>CASSA/ATTIVITA’ ECONOMALE</a:t>
            </a:r>
            <a:endParaRPr lang="it-IT" sz="1000" dirty="0"/>
          </a:p>
          <a:p>
            <a:pPr algn="ctr"/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Pagamento tasse proprietà veicoli comunali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Pagamento tasse, diritti e tributi vari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Ricevimento, custodia e riconsegna agli aventi diritto oggetti rinvenuti (art. 927 e seguenti c.c.)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Ricevimento, custodia e riconsegna agli aventi diritto di cauzioni depositate per utilizzo strutture comunali e per manomissione suolo pubblico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fondi speciali art. 19 </a:t>
            </a:r>
            <a:r>
              <a:rPr lang="it-IT" sz="1000" dirty="0" err="1"/>
              <a:t>Reg.Ec</a:t>
            </a:r>
            <a:r>
              <a:rPr lang="it-IT" sz="1000" dirty="0"/>
              <a:t>. (es. fondi di pronto intervento)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Rendicontazione annuale Corte dei Conti agente contabile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Conservazione di somme depositate dai Carabinieri a vario titolo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Rapporti con il tesoriere e attività presso Banca, Poste, uffici pubblici, fornitori ecc.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Chiusura mensile cassa economale</a:t>
            </a:r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C9319122-A8F9-4842-B7AF-2862A6AA17CA}"/>
              </a:ext>
            </a:extLst>
          </p:cNvPr>
          <p:cNvSpPr/>
          <p:nvPr/>
        </p:nvSpPr>
        <p:spPr>
          <a:xfrm>
            <a:off x="5429250" y="3124200"/>
            <a:ext cx="1044574" cy="33718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</a:rPr>
              <a:t>INVENTARIO BENI MOBILI </a:t>
            </a: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Tenuta inventario beni mobili e suo aggiornamento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Dichiarazione fuori uso beni e loro donazione/distruzione</a:t>
            </a: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A8652A86-2C3A-8658-0DEF-D2D69887209F}"/>
              </a:ext>
            </a:extLst>
          </p:cNvPr>
          <p:cNvSpPr/>
          <p:nvPr/>
        </p:nvSpPr>
        <p:spPr>
          <a:xfrm>
            <a:off x="6605838" y="3124200"/>
            <a:ext cx="2285749" cy="33718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ATTIVITA’ SUPPORTO AGLI UFFICI E VARIA</a:t>
            </a:r>
          </a:p>
          <a:p>
            <a:pPr algn="ctr"/>
            <a:endParaRPr lang="it-IT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Calcolo, erogazione e rimborso spese viaggi e trasferte dipendenti e amministratori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Revisione e rottamazione veicoli comunali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Casermaggio e approvvigionamento materiali vari in occasione delle consultazioni elettorali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«Coordinamento» altri agenti contabili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Supporto uffici vari e servizio </a:t>
            </a:r>
            <a:r>
              <a:rPr lang="it-IT" sz="1000" dirty="0" err="1"/>
              <a:t>uscierato</a:t>
            </a:r>
            <a:r>
              <a:rPr lang="it-IT" sz="1000" dirty="0"/>
              <a:t> stabile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Procedimento di cui alla </a:t>
            </a:r>
            <a:r>
              <a:rPr lang="it-IT" sz="1000" dirty="0" err="1"/>
              <a:t>L.r</a:t>
            </a:r>
            <a:r>
              <a:rPr lang="it-IT" sz="1000" dirty="0"/>
              <a:t>. n. 9/1984: rimborso elettori residenti all’estero e relativa rendicontazione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17585065"/>
      </p:ext>
    </p:extLst>
  </p:cSld>
  <p:clrMapOvr>
    <a:masterClrMapping/>
  </p:clrMapOvr>
  <p:transition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280869" y="362064"/>
            <a:ext cx="4804511" cy="269240"/>
          </a:xfrm>
        </p:spPr>
        <p:txBody>
          <a:bodyPr vert="horz" wrap="square" lIns="0" tIns="12065" rIns="0" bIns="0" rtlCol="0">
            <a:spAutoFit/>
          </a:bodyPr>
          <a:lstStyle/>
          <a:p>
            <a:r>
              <a:rPr lang="it-IT" dirty="0"/>
              <a:t>ORGANIGRAMMA DEL COMUNE DI CARBONIA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id="{FA7F3BBC-2BA4-9062-49A4-D1C1267D3D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84912" y="3069370"/>
            <a:ext cx="34925" cy="204199"/>
          </a:xfrm>
          <a:prstGeom prst="rect">
            <a:avLst/>
          </a:prstGeom>
        </p:spPr>
      </p:pic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id="{1DC8FF8A-8807-A276-0E8D-B26571E9E515}"/>
              </a:ext>
            </a:extLst>
          </p:cNvPr>
          <p:cNvSpPr/>
          <p:nvPr/>
        </p:nvSpPr>
        <p:spPr>
          <a:xfrm>
            <a:off x="3387776" y="843619"/>
            <a:ext cx="2855605" cy="12899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b="1" spc="-5" dirty="0">
                <a:latin typeface="Times New Roman"/>
                <a:cs typeface="Times New Roman"/>
              </a:rPr>
              <a:t>SETTORE TERZO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1800" spc="-5" dirty="0">
                <a:latin typeface="Times New Roman"/>
                <a:cs typeface="Times New Roman"/>
              </a:rPr>
              <a:t>Affari Contabili e AA.PP</a:t>
            </a:r>
            <a:endParaRPr lang="it-IT" sz="1800" dirty="0">
              <a:latin typeface="Times New Roman"/>
              <a:cs typeface="Times New Roman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C4F74D5-103A-687C-86BC-E340F9402199}"/>
              </a:ext>
            </a:extLst>
          </p:cNvPr>
          <p:cNvSpPr/>
          <p:nvPr/>
        </p:nvSpPr>
        <p:spPr>
          <a:xfrm>
            <a:off x="3841750" y="2209800"/>
            <a:ext cx="19812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algn="ctr">
              <a:lnSpc>
                <a:spcPct val="101699"/>
              </a:lnSpc>
              <a:spcBef>
                <a:spcPts val="80"/>
              </a:spcBef>
            </a:pPr>
            <a:r>
              <a:rPr lang="it-IT" sz="1000" b="1" spc="-5" dirty="0">
                <a:latin typeface="Times New Roman"/>
                <a:cs typeface="Times New Roman"/>
              </a:rPr>
              <a:t>SUAPE – ATTIVITA’ PRODUTTIVE - MERCATI</a:t>
            </a:r>
            <a:endParaRPr lang="it-IT" sz="1000" b="1" dirty="0">
              <a:latin typeface="Times New Roman"/>
              <a:cs typeface="Times New Roman"/>
            </a:endParaRP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6EE31D28-AFAC-1796-A87E-ACBE8142FA0E}"/>
              </a:ext>
            </a:extLst>
          </p:cNvPr>
          <p:cNvSpPr/>
          <p:nvPr/>
        </p:nvSpPr>
        <p:spPr>
          <a:xfrm>
            <a:off x="461963" y="3124200"/>
            <a:ext cx="1474787" cy="337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800" b="1" dirty="0">
              <a:solidFill>
                <a:schemeClr val="tx1"/>
              </a:solidFill>
            </a:endParaRPr>
          </a:p>
          <a:p>
            <a:pPr algn="ctr"/>
            <a:r>
              <a:rPr lang="it-IT" sz="1800" b="1" dirty="0">
                <a:solidFill>
                  <a:schemeClr val="tx1"/>
                </a:solidFill>
              </a:rPr>
              <a:t>SUAPEE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it-IT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SUAPEE: Provvedimenti immediato avvio e conferenza dei servizi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Rilascio ricevute e provvedimenti unici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Provvedimenti di irricevibilità, diniego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Provvedimenti interdittivi e prescrittivi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Accesso atti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Diritti sportello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Rapporti con la RAS per convenzioni e gestionale </a:t>
            </a:r>
            <a:r>
              <a:rPr lang="it-IT" sz="1000" dirty="0" err="1"/>
              <a:t>suapee</a:t>
            </a:r>
            <a:r>
              <a:rPr lang="it-IT" sz="1000" dirty="0"/>
              <a:t> </a:t>
            </a:r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0B602BFC-06AD-6691-44DE-020576F82BC5}"/>
              </a:ext>
            </a:extLst>
          </p:cNvPr>
          <p:cNvSpPr/>
          <p:nvPr/>
        </p:nvSpPr>
        <p:spPr>
          <a:xfrm>
            <a:off x="2056182" y="3124200"/>
            <a:ext cx="3184154" cy="33718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r>
              <a:rPr lang="it-IT" sz="1200" b="1" dirty="0"/>
              <a:t>ATTIVITA’ PRODUTTIVE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Supporto e coordinamento a tutte le iniziative per lo sviluppo economico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Promozione di iniziative tese allo sostegno delle attività produttive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Commercio in sede fissa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Commercio su aree pubbliche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Commercio in forma itinerante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Regolamentazione commercio in sede fissa, su area pubblica, in forma itinerante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Concessioni per il commercio su area pubblica in forma itinerante e fissa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Concessione contributi Associazioni e imprese operanti nel settore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Blue </a:t>
            </a:r>
            <a:r>
              <a:rPr lang="it-IT" sz="1000" dirty="0" err="1"/>
              <a:t>tongue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Artigianato, agricoltura e allevamento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Studi medici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 err="1"/>
              <a:t>Endoprocedimento</a:t>
            </a:r>
            <a:r>
              <a:rPr lang="it-IT" sz="1000" dirty="0"/>
              <a:t> SUAPEE: artigianato, commercio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Ufficio Caccia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 err="1"/>
              <a:t>Frigomacello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Pip: Bandi, assegnazione, preliminari e vendita. Revoche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  <a:p>
            <a:pPr algn="ctr"/>
            <a:endParaRPr lang="it-IT" sz="1000" dirty="0"/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C9319122-A8F9-4842-B7AF-2862A6AA17CA}"/>
              </a:ext>
            </a:extLst>
          </p:cNvPr>
          <p:cNvSpPr/>
          <p:nvPr/>
        </p:nvSpPr>
        <p:spPr>
          <a:xfrm>
            <a:off x="5321660" y="3124200"/>
            <a:ext cx="1899874" cy="33718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</a:rPr>
              <a:t>MERCATI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Regolamentazione Mercato Civico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Bandi e assegnazione posteggi mercato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Tariffe mercato civico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Verifiche pagamenti mercato civico, decadenze e rateazioni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Pulizia mercato civico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Mercatini settimanali (bandi, assegnazioni, concessioni </a:t>
            </a:r>
            <a:r>
              <a:rPr lang="it-IT" sz="1000" dirty="0" err="1"/>
              <a:t>ecc</a:t>
            </a:r>
            <a:r>
              <a:rPr lang="it-IT" sz="1000" dirty="0"/>
              <a:t>)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Mercatino delle pulci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Fiere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Istituzioni nuovi mercati e rimodulazioni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Verifica cause di decadenza concessioni anche per irregolarità pagamenti</a:t>
            </a:r>
          </a:p>
          <a:p>
            <a:pPr algn="just"/>
            <a:endParaRPr lang="it-IT" sz="1000" dirty="0"/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A8652A86-2C3A-8658-0DEF-D2D69887209F}"/>
              </a:ext>
            </a:extLst>
          </p:cNvPr>
          <p:cNvSpPr/>
          <p:nvPr/>
        </p:nvSpPr>
        <p:spPr>
          <a:xfrm>
            <a:off x="7364413" y="3124200"/>
            <a:ext cx="1527174" cy="33718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</a:rPr>
              <a:t>VARIE</a:t>
            </a:r>
          </a:p>
          <a:p>
            <a:pPr algn="ctr"/>
            <a:endParaRPr lang="it-IT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Accesso atti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Gestione cause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Regolamentazione delle procedure inerenti la concessione di contributi ad Associazioni e Imprese operanti nel settore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Regolamento assegnazione aree </a:t>
            </a:r>
            <a:r>
              <a:rPr lang="it-IT" sz="1000" dirty="0" err="1"/>
              <a:t>pip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Sanzioni amministrative in materia di commercio e artigianato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Emissione ordinanze contingibili e urgenti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00" dirty="0"/>
              <a:t>Appalto </a:t>
            </a:r>
            <a:r>
              <a:rPr lang="it-IT" sz="1000" dirty="0" err="1"/>
              <a:t>Superemme</a:t>
            </a:r>
            <a:endParaRPr lang="it-IT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921326643"/>
      </p:ext>
    </p:extLst>
  </p:cSld>
  <p:clrMapOvr>
    <a:masterClrMapping/>
  </p:clrMapOvr>
  <p:transition>
    <p:split orient="vert"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731</TotalTime>
  <Words>1159</Words>
  <Application>Microsoft Office PowerPoint</Application>
  <PresentationFormat>Personalizzato</PresentationFormat>
  <Paragraphs>305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ORGANIGRAMMA DEL COMUNE DI CARBONIA</vt:lpstr>
      <vt:lpstr>ORGANIGRAMMA DEL COMUNE DI CARBONIA</vt:lpstr>
      <vt:lpstr>ORGANIGRAMMA DEL COMUNE DI CARBONIA</vt:lpstr>
      <vt:lpstr>ORGANIGRAMMA DEL COMUNE DI CARBONIA</vt:lpstr>
      <vt:lpstr>ORGANIGRAMMA DEL COMUNE DI CARBONIA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cba</dc:creator>
  <cp:lastModifiedBy>Cristina Pillola</cp:lastModifiedBy>
  <cp:revision>43</cp:revision>
  <dcterms:created xsi:type="dcterms:W3CDTF">2023-07-06T15:29:20Z</dcterms:created>
  <dcterms:modified xsi:type="dcterms:W3CDTF">2024-01-02T14:30:56Z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2023-06-29T00:00:00Z</vt:filetime>
  </property>
  <property fmtid="{D5CDD505-2E9C-101B-9397-08002B2CF9AE}" pid="3" name="Creator">
    <vt:lpwstr>Impress</vt:lpwstr>
  </property>
  <property fmtid="{D5CDD505-2E9C-101B-9397-08002B2CF9AE}" pid="4" name="LastSaved">
    <vt:filetime>2023-07-06T00:00:00Z</vt:filetime>
  </property>
</Properties>
</file>